
<file path=[Content_Types].xml><?xml version="1.0" encoding="utf-8"?>
<Types xmlns="http://schemas.openxmlformats.org/package/2006/content-types">
  <Default ContentType="application/vnd.openxmlformats-officedocument.spreadsheetml.sheet" Extension="xlsx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ms-office.chartcolorstyle+xml" PartName="/ppt/charts/colors1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drawingml.chart+xml" PartName="/ppt/charts/char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ms-office.chartstyle+xml" PartName="/ppt/charts/style1.xml"/>
  <Override ContentType="application/vnd.openxmlformats-officedocument.presentationml.presProps+xml" PartName="/ppt/pres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6858000" cx="12192000"/>
  <p:notesSz cx="6858000" cy="9144000"/>
  <p:embeddedFontLst>
    <p:embeddedFont>
      <p:font typeface="Franklin Gothic"/>
      <p:bold r:id="rId29"/>
    </p:embeddedFont>
    <p:embeddedFont>
      <p:font typeface="Lato Light"/>
      <p:regular r:id="rId30"/>
      <p:bold r:id="rId31"/>
      <p:italic r:id="rId32"/>
      <p:boldItalic r:id="rId33"/>
    </p:embeddedFont>
    <p:embeddedFont>
      <p:font typeface="Helvetica Neue"/>
      <p:regular r:id="rId34"/>
      <p:bold r:id="rId35"/>
      <p:italic r:id="rId36"/>
      <p:boldItalic r:id="rId37"/>
    </p:embeddedFont>
    <p:embeddedFont>
      <p:font typeface="Helvetica Neue Light"/>
      <p:regular r:id="rId38"/>
      <p:bold r:id="rId39"/>
      <p:italic r:id="rId40"/>
      <p:boldItalic r:id="rId41"/>
    </p:embeddedFont>
    <p:embeddedFont>
      <p:font typeface="Century Gothic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6" roundtripDataSignature="AMtx7mgqacYwTAKT+k1jsPI2m3gW8yCJ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1A05373-9D6F-473E-833E-B8A1D1327AAF}">
  <a:tblStyle styleId="{81A05373-9D6F-473E-833E-B8A1D1327AA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italic.fntdata"/><Relationship Id="rId20" Type="http://schemas.openxmlformats.org/officeDocument/2006/relationships/slide" Target="slides/slide14.xml"/><Relationship Id="rId42" Type="http://schemas.openxmlformats.org/officeDocument/2006/relationships/font" Target="fonts/CenturyGothic-regular.fntdata"/><Relationship Id="rId41" Type="http://schemas.openxmlformats.org/officeDocument/2006/relationships/font" Target="fonts/HelveticaNeueLight-boldItalic.fntdata"/><Relationship Id="rId22" Type="http://schemas.openxmlformats.org/officeDocument/2006/relationships/slide" Target="slides/slide16.xml"/><Relationship Id="rId44" Type="http://schemas.openxmlformats.org/officeDocument/2006/relationships/font" Target="fonts/CenturyGothic-italic.fntdata"/><Relationship Id="rId21" Type="http://schemas.openxmlformats.org/officeDocument/2006/relationships/slide" Target="slides/slide15.xml"/><Relationship Id="rId43" Type="http://schemas.openxmlformats.org/officeDocument/2006/relationships/font" Target="fonts/CenturyGothic-bold.fntdata"/><Relationship Id="rId24" Type="http://schemas.openxmlformats.org/officeDocument/2006/relationships/slide" Target="slides/slide18.xml"/><Relationship Id="rId46" Type="http://customschemas.google.com/relationships/presentationmetadata" Target="metadata"/><Relationship Id="rId23" Type="http://schemas.openxmlformats.org/officeDocument/2006/relationships/slide" Target="slides/slide17.xml"/><Relationship Id="rId45" Type="http://schemas.openxmlformats.org/officeDocument/2006/relationships/font" Target="fonts/CenturyGothic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FranklinGothic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Light-bold.fntdata"/><Relationship Id="rId30" Type="http://schemas.openxmlformats.org/officeDocument/2006/relationships/font" Target="fonts/LatoLight-regular.fntdata"/><Relationship Id="rId11" Type="http://schemas.openxmlformats.org/officeDocument/2006/relationships/slide" Target="slides/slide5.xml"/><Relationship Id="rId33" Type="http://schemas.openxmlformats.org/officeDocument/2006/relationships/font" Target="fonts/LatoLight-boldItalic.fntdata"/><Relationship Id="rId10" Type="http://schemas.openxmlformats.org/officeDocument/2006/relationships/slide" Target="slides/slide4.xml"/><Relationship Id="rId32" Type="http://schemas.openxmlformats.org/officeDocument/2006/relationships/font" Target="fonts/LatoLight-italic.fntdata"/><Relationship Id="rId13" Type="http://schemas.openxmlformats.org/officeDocument/2006/relationships/slide" Target="slides/slide7.xml"/><Relationship Id="rId35" Type="http://schemas.openxmlformats.org/officeDocument/2006/relationships/font" Target="fonts/HelveticaNeue-bold.fntdata"/><Relationship Id="rId12" Type="http://schemas.openxmlformats.org/officeDocument/2006/relationships/slide" Target="slides/slide6.xml"/><Relationship Id="rId34" Type="http://schemas.openxmlformats.org/officeDocument/2006/relationships/font" Target="fonts/HelveticaNeue-regular.fntdata"/><Relationship Id="rId15" Type="http://schemas.openxmlformats.org/officeDocument/2006/relationships/slide" Target="slides/slide9.xml"/><Relationship Id="rId37" Type="http://schemas.openxmlformats.org/officeDocument/2006/relationships/font" Target="fonts/HelveticaNeue-boldItalic.fntdata"/><Relationship Id="rId14" Type="http://schemas.openxmlformats.org/officeDocument/2006/relationships/slide" Target="slides/slide8.xml"/><Relationship Id="rId36" Type="http://schemas.openxmlformats.org/officeDocument/2006/relationships/font" Target="fonts/HelveticaNeue-italic.fntdata"/><Relationship Id="rId17" Type="http://schemas.openxmlformats.org/officeDocument/2006/relationships/slide" Target="slides/slide11.xml"/><Relationship Id="rId39" Type="http://schemas.openxmlformats.org/officeDocument/2006/relationships/font" Target="fonts/HelveticaNeueLight-bold.fntdata"/><Relationship Id="rId16" Type="http://schemas.openxmlformats.org/officeDocument/2006/relationships/slide" Target="slides/slide10.xml"/><Relationship Id="rId38" Type="http://schemas.openxmlformats.org/officeDocument/2006/relationships/font" Target="fonts/HelveticaNeueLight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harts/_rels/chart1.xml.rels><?xml version="1.0" encoding="UTF-8" standalone="yes"?>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88406029208293"/>
          <c:y val="3.3260867339613934E-2"/>
          <c:w val="0.69488795350367616"/>
          <c:h val="0.9667391326603860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8B2-714C-BFA3-6F987AE304E4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8B2-714C-BFA3-6F987AE304E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8B2-714C-BFA3-6F987AE304E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8B2-714C-BFA3-6F987AE304E4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0.33333333333333331</c:v>
                </c:pt>
                <c:pt idx="1">
                  <c:v>0.33333333333333331</c:v>
                </c:pt>
                <c:pt idx="2">
                  <c:v>0.33333333333333331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8B2-714C-BFA3-6F987AE304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Google Shape;56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7" name="Google Shape;647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7" name="Google Shape;687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Possible Alternative: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Opportunity on one side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7" name="Google Shape;697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0" name="Google Shape;730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Possible Alternative: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Opportunity on one side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Possible Alternative: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Opportunity on one side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Possible Alternative: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Opportunity on one side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9" name="Google Shape;99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3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3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3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4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p4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4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4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4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6" name="Google Shape;136;p4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7" name="Google Shape;137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4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4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4" name="Google Shape;144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4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4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3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3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3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3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3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chart" Target="../charts/chart1.xml"/><Relationship Id="rId4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5.png"/><Relationship Id="rId8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"/>
          <p:cNvSpPr txBox="1"/>
          <p:nvPr>
            <p:ph type="ctrTitle"/>
          </p:nvPr>
        </p:nvSpPr>
        <p:spPr>
          <a:xfrm>
            <a:off x="433996" y="1989071"/>
            <a:ext cx="11297084" cy="13319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Helvetica Neue"/>
              <a:buNone/>
            </a:pPr>
            <a:r>
              <a:rPr b="1" lang="en-US"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Capturing</a:t>
            </a:r>
            <a:r>
              <a:rPr lang="en-US" sz="4800">
                <a:latin typeface="Helvetica Neue"/>
                <a:ea typeface="Helvetica Neue"/>
                <a:cs typeface="Helvetica Neue"/>
                <a:sym typeface="Helvetica Neue"/>
              </a:rPr>
              <a:t> moments for Generation Z</a:t>
            </a:r>
            <a:endParaRPr sz="4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4" name="Google Shape;164;p1"/>
          <p:cNvSpPr txBox="1"/>
          <p:nvPr>
            <p:ph idx="1" type="subTitle"/>
          </p:nvPr>
        </p:nvSpPr>
        <p:spPr>
          <a:xfrm>
            <a:off x="5524159" y="6374744"/>
            <a:ext cx="6762756" cy="483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1" lang="en-US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NAMES</a:t>
            </a:r>
            <a:endParaRPr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5" name="Google Shape;16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5010"/>
            <a:ext cx="2251074" cy="124185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"/>
          <p:cNvSpPr/>
          <p:nvPr/>
        </p:nvSpPr>
        <p:spPr>
          <a:xfrm>
            <a:off x="5069258" y="6143911"/>
            <a:ext cx="689695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Michelle Cao, Celina Chen, Angel Ho, Katie Yang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0"/>
          <p:cNvSpPr/>
          <p:nvPr/>
        </p:nvSpPr>
        <p:spPr>
          <a:xfrm rot="-5400000">
            <a:off x="5939248" y="-5937455"/>
            <a:ext cx="313508" cy="1219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10"/>
          <p:cNvSpPr txBox="1"/>
          <p:nvPr/>
        </p:nvSpPr>
        <p:spPr>
          <a:xfrm>
            <a:off x="1" y="-500940"/>
            <a:ext cx="707753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None/>
            </a:pPr>
            <a:r>
              <a:rPr b="1" lang="en-US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Pre-Sale Pillar: Overview &amp; Tactic</a:t>
            </a:r>
            <a:endParaRPr b="1" sz="2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8" name="Google Shape;408;p10"/>
          <p:cNvSpPr/>
          <p:nvPr/>
        </p:nvSpPr>
        <p:spPr>
          <a:xfrm>
            <a:off x="1" y="4197246"/>
            <a:ext cx="12192002" cy="266075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10"/>
          <p:cNvSpPr txBox="1"/>
          <p:nvPr>
            <p:ph type="title"/>
          </p:nvPr>
        </p:nvSpPr>
        <p:spPr>
          <a:xfrm>
            <a:off x="329509" y="278400"/>
            <a:ext cx="9253878" cy="1055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lvetica Neue"/>
              <a:buNone/>
            </a:pPr>
            <a:r>
              <a:rPr b="1" lang="en-US" sz="3600">
                <a:latin typeface="Helvetica Neue"/>
                <a:ea typeface="Helvetica Neue"/>
                <a:cs typeface="Helvetica Neue"/>
                <a:sym typeface="Helvetica Neue"/>
              </a:rPr>
              <a:t>Social Media VR/360° Ads</a:t>
            </a:r>
            <a:endParaRPr/>
          </a:p>
        </p:txBody>
      </p:sp>
      <p:sp>
        <p:nvSpPr>
          <p:cNvPr id="410" name="Google Shape;410;p10"/>
          <p:cNvSpPr txBox="1"/>
          <p:nvPr/>
        </p:nvSpPr>
        <p:spPr>
          <a:xfrm>
            <a:off x="329509" y="568982"/>
            <a:ext cx="1230719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</a:pPr>
            <a:r>
              <a:rPr i="1"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Creating an immersive online advertising tactic to emulate experiential product </a:t>
            </a:r>
            <a:endParaRPr i="1"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11" name="Google Shape;411;p10"/>
          <p:cNvCxnSpPr/>
          <p:nvPr/>
        </p:nvCxnSpPr>
        <p:spPr>
          <a:xfrm>
            <a:off x="419025" y="1462112"/>
            <a:ext cx="11062741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2" name="Google Shape;412;p10"/>
          <p:cNvCxnSpPr>
            <a:endCxn id="408" idx="0"/>
          </p:cNvCxnSpPr>
          <p:nvPr/>
        </p:nvCxnSpPr>
        <p:spPr>
          <a:xfrm>
            <a:off x="6057902" y="1462146"/>
            <a:ext cx="38100" cy="27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413" name="Google Shape;413;p10"/>
          <p:cNvGrpSpPr/>
          <p:nvPr/>
        </p:nvGrpSpPr>
        <p:grpSpPr>
          <a:xfrm>
            <a:off x="293787" y="1628927"/>
            <a:ext cx="1038600" cy="1038600"/>
            <a:chOff x="3286923" y="650909"/>
            <a:chExt cx="833228" cy="833228"/>
          </a:xfrm>
        </p:grpSpPr>
        <p:sp>
          <p:nvSpPr>
            <p:cNvPr id="414" name="Google Shape;414;p10"/>
            <p:cNvSpPr/>
            <p:nvPr/>
          </p:nvSpPr>
          <p:spPr>
            <a:xfrm>
              <a:off x="3286923" y="650909"/>
              <a:ext cx="833228" cy="833228"/>
            </a:xfrm>
            <a:prstGeom prst="ellipse">
              <a:avLst/>
            </a:prstGeom>
            <a:solidFill>
              <a:schemeClr val="accent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0"/>
            <p:cNvSpPr txBox="1"/>
            <p:nvPr/>
          </p:nvSpPr>
          <p:spPr>
            <a:xfrm>
              <a:off x="3408946" y="772932"/>
              <a:ext cx="589182" cy="5891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Helvetica Neue"/>
                <a:buNone/>
              </a:pPr>
              <a:r>
                <a:rPr b="1" lang="en-US" sz="24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72%</a:t>
              </a:r>
              <a:endParaRPr/>
            </a:p>
          </p:txBody>
        </p:sp>
      </p:grpSp>
      <p:sp>
        <p:nvSpPr>
          <p:cNvPr id="416" name="Google Shape;416;p10"/>
          <p:cNvSpPr/>
          <p:nvPr/>
        </p:nvSpPr>
        <p:spPr>
          <a:xfrm>
            <a:off x="1448764" y="1715277"/>
            <a:ext cx="473283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 Millennials prefer to spend on experiences over things</a:t>
            </a:r>
            <a:r>
              <a:rPr baseline="30000"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17" name="Google Shape;417;p10"/>
          <p:cNvGrpSpPr/>
          <p:nvPr/>
        </p:nvGrpSpPr>
        <p:grpSpPr>
          <a:xfrm>
            <a:off x="293787" y="2865207"/>
            <a:ext cx="1038600" cy="1038600"/>
            <a:chOff x="3286923" y="650909"/>
            <a:chExt cx="833228" cy="833228"/>
          </a:xfrm>
        </p:grpSpPr>
        <p:sp>
          <p:nvSpPr>
            <p:cNvPr id="418" name="Google Shape;418;p10"/>
            <p:cNvSpPr/>
            <p:nvPr/>
          </p:nvSpPr>
          <p:spPr>
            <a:xfrm>
              <a:off x="3286923" y="650909"/>
              <a:ext cx="833228" cy="833228"/>
            </a:xfrm>
            <a:prstGeom prst="ellipse">
              <a:avLst/>
            </a:prstGeom>
            <a:solidFill>
              <a:schemeClr val="accent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0"/>
            <p:cNvSpPr txBox="1"/>
            <p:nvPr/>
          </p:nvSpPr>
          <p:spPr>
            <a:xfrm>
              <a:off x="3376581" y="752495"/>
              <a:ext cx="710752" cy="6096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Helvetica Neue"/>
                <a:buNone/>
              </a:pPr>
              <a:r>
                <a:rPr b="1" lang="en-US" sz="24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300%</a:t>
              </a:r>
              <a:endParaRPr/>
            </a:p>
          </p:txBody>
        </p:sp>
      </p:grpSp>
      <p:sp>
        <p:nvSpPr>
          <p:cNvPr id="420" name="Google Shape;420;p10"/>
          <p:cNvSpPr/>
          <p:nvPr/>
        </p:nvSpPr>
        <p:spPr>
          <a:xfrm>
            <a:off x="1448764" y="2969008"/>
            <a:ext cx="473283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increase in CTR for interactive ads over regular ads</a:t>
            </a:r>
            <a:r>
              <a:rPr baseline="30000"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aseline="30000"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1" name="Google Shape;421;p10"/>
          <p:cNvSpPr/>
          <p:nvPr/>
        </p:nvSpPr>
        <p:spPr>
          <a:xfrm>
            <a:off x="6425510" y="1610398"/>
            <a:ext cx="5162873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Generate a </a:t>
            </a:r>
            <a:r>
              <a:rPr b="1"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stronger understanding</a:t>
            </a:r>
            <a:r>
              <a:rPr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GoApe’s selling proposition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 GoApe app technology into 360° video ads of courses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2" name="Google Shape;422;p10"/>
          <p:cNvSpPr txBox="1"/>
          <p:nvPr/>
        </p:nvSpPr>
        <p:spPr>
          <a:xfrm>
            <a:off x="195790" y="4373079"/>
            <a:ext cx="448464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Impact:</a:t>
            </a:r>
            <a:endParaRPr b="1" sz="2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3" name="Google Shape;423;p10"/>
          <p:cNvSpPr txBox="1"/>
          <p:nvPr/>
        </p:nvSpPr>
        <p:spPr>
          <a:xfrm>
            <a:off x="1384345" y="5041449"/>
            <a:ext cx="2648148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Increases </a:t>
            </a:r>
            <a:r>
              <a:rPr b="1" lang="en-US" sz="2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revenue </a:t>
            </a:r>
            <a:r>
              <a:rPr lang="en-US" sz="2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via higher click through rate</a:t>
            </a:r>
            <a:endParaRPr sz="22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4" name="Google Shape;424;p10"/>
          <p:cNvSpPr txBox="1"/>
          <p:nvPr/>
        </p:nvSpPr>
        <p:spPr>
          <a:xfrm>
            <a:off x="5448936" y="5041449"/>
            <a:ext cx="2324655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Elicit longer and emotional engagement with content</a:t>
            </a:r>
            <a:endParaRPr/>
          </a:p>
        </p:txBody>
      </p:sp>
      <p:sp>
        <p:nvSpPr>
          <p:cNvPr id="425" name="Google Shape;425;p10"/>
          <p:cNvSpPr txBox="1"/>
          <p:nvPr/>
        </p:nvSpPr>
        <p:spPr>
          <a:xfrm>
            <a:off x="9006946" y="5074539"/>
            <a:ext cx="2953493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Preparation for future shift to VR/AR technology</a:t>
            </a:r>
            <a:endParaRPr sz="22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426" name="Google Shape;426;p10"/>
          <p:cNvGrpSpPr/>
          <p:nvPr/>
        </p:nvGrpSpPr>
        <p:grpSpPr>
          <a:xfrm>
            <a:off x="4623336" y="5249615"/>
            <a:ext cx="768000" cy="720000"/>
            <a:chOff x="-3625851" y="4945063"/>
            <a:chExt cx="508000" cy="476250"/>
          </a:xfrm>
        </p:grpSpPr>
        <p:sp>
          <p:nvSpPr>
            <p:cNvPr id="427" name="Google Shape;427;p10"/>
            <p:cNvSpPr/>
            <p:nvPr/>
          </p:nvSpPr>
          <p:spPr>
            <a:xfrm>
              <a:off x="-3265488" y="5029200"/>
              <a:ext cx="12700" cy="79375"/>
            </a:xfrm>
            <a:custGeom>
              <a:rect b="b" l="l" r="r" t="t"/>
              <a:pathLst>
                <a:path extrusionOk="0" h="226" w="35">
                  <a:moveTo>
                    <a:pt x="35" y="226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4" y="223"/>
                    <a:pt x="9" y="223"/>
                    <a:pt x="13" y="223"/>
                  </a:cubicBezTo>
                  <a:cubicBezTo>
                    <a:pt x="21" y="223"/>
                    <a:pt x="28" y="224"/>
                    <a:pt x="35" y="2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0"/>
            <p:cNvSpPr/>
            <p:nvPr/>
          </p:nvSpPr>
          <p:spPr>
            <a:xfrm>
              <a:off x="-3495676" y="5029200"/>
              <a:ext cx="12700" cy="203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0"/>
            <p:cNvSpPr/>
            <p:nvPr/>
          </p:nvSpPr>
          <p:spPr>
            <a:xfrm>
              <a:off x="-3228976" y="5029200"/>
              <a:ext cx="28575" cy="109538"/>
            </a:xfrm>
            <a:custGeom>
              <a:rect b="b" l="l" r="r" t="t"/>
              <a:pathLst>
                <a:path extrusionOk="0" h="69" w="18">
                  <a:moveTo>
                    <a:pt x="18" y="0"/>
                  </a:moveTo>
                  <a:lnTo>
                    <a:pt x="0" y="0"/>
                  </a:lnTo>
                  <a:lnTo>
                    <a:pt x="0" y="59"/>
                  </a:lnTo>
                  <a:lnTo>
                    <a:pt x="18" y="69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10"/>
            <p:cNvSpPr/>
            <p:nvPr/>
          </p:nvSpPr>
          <p:spPr>
            <a:xfrm>
              <a:off x="-3536951" y="5029200"/>
              <a:ext cx="26988" cy="203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10"/>
            <p:cNvSpPr/>
            <p:nvPr/>
          </p:nvSpPr>
          <p:spPr>
            <a:xfrm>
              <a:off x="-3333751" y="5029200"/>
              <a:ext cx="41275" cy="203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10"/>
            <p:cNvSpPr/>
            <p:nvPr/>
          </p:nvSpPr>
          <p:spPr>
            <a:xfrm>
              <a:off x="-3468688" y="5029200"/>
              <a:ext cx="42863" cy="203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10"/>
            <p:cNvSpPr/>
            <p:nvPr/>
          </p:nvSpPr>
          <p:spPr>
            <a:xfrm>
              <a:off x="-3386138" y="5029200"/>
              <a:ext cx="25400" cy="203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10"/>
            <p:cNvSpPr/>
            <p:nvPr/>
          </p:nvSpPr>
          <p:spPr>
            <a:xfrm>
              <a:off x="-3625851" y="4945063"/>
              <a:ext cx="508000" cy="369888"/>
            </a:xfrm>
            <a:custGeom>
              <a:rect b="b" l="l" r="r" t="t"/>
              <a:pathLst>
                <a:path extrusionOk="0" h="1044" w="1437">
                  <a:moveTo>
                    <a:pt x="1421" y="16"/>
                  </a:moveTo>
                  <a:cubicBezTo>
                    <a:pt x="1421" y="16"/>
                    <a:pt x="1421" y="16"/>
                    <a:pt x="1421" y="16"/>
                  </a:cubicBezTo>
                  <a:cubicBezTo>
                    <a:pt x="1410" y="6"/>
                    <a:pt x="1396" y="0"/>
                    <a:pt x="1381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41" y="0"/>
                    <a:pt x="27" y="6"/>
                    <a:pt x="16" y="16"/>
                  </a:cubicBezTo>
                  <a:cubicBezTo>
                    <a:pt x="6" y="27"/>
                    <a:pt x="0" y="41"/>
                    <a:pt x="0" y="56"/>
                  </a:cubicBezTo>
                  <a:cubicBezTo>
                    <a:pt x="0" y="987"/>
                    <a:pt x="0" y="987"/>
                    <a:pt x="0" y="987"/>
                  </a:cubicBezTo>
                  <a:cubicBezTo>
                    <a:pt x="0" y="1002"/>
                    <a:pt x="6" y="1017"/>
                    <a:pt x="16" y="1027"/>
                  </a:cubicBezTo>
                  <a:cubicBezTo>
                    <a:pt x="27" y="1038"/>
                    <a:pt x="41" y="1044"/>
                    <a:pt x="56" y="1044"/>
                  </a:cubicBezTo>
                  <a:cubicBezTo>
                    <a:pt x="1381" y="1044"/>
                    <a:pt x="1381" y="1044"/>
                    <a:pt x="1381" y="1044"/>
                  </a:cubicBezTo>
                  <a:cubicBezTo>
                    <a:pt x="1396" y="1044"/>
                    <a:pt x="1410" y="1038"/>
                    <a:pt x="1421" y="1027"/>
                  </a:cubicBezTo>
                  <a:cubicBezTo>
                    <a:pt x="1432" y="1017"/>
                    <a:pt x="1437" y="1002"/>
                    <a:pt x="1437" y="987"/>
                  </a:cubicBezTo>
                  <a:cubicBezTo>
                    <a:pt x="1437" y="56"/>
                    <a:pt x="1437" y="56"/>
                    <a:pt x="1437" y="56"/>
                  </a:cubicBezTo>
                  <a:cubicBezTo>
                    <a:pt x="1437" y="41"/>
                    <a:pt x="1432" y="27"/>
                    <a:pt x="1421" y="16"/>
                  </a:cubicBezTo>
                  <a:close/>
                  <a:moveTo>
                    <a:pt x="1325" y="931"/>
                  </a:moveTo>
                  <a:cubicBezTo>
                    <a:pt x="113" y="931"/>
                    <a:pt x="113" y="931"/>
                    <a:pt x="113" y="931"/>
                  </a:cubicBezTo>
                  <a:cubicBezTo>
                    <a:pt x="113" y="113"/>
                    <a:pt x="113" y="113"/>
                    <a:pt x="113" y="113"/>
                  </a:cubicBezTo>
                  <a:cubicBezTo>
                    <a:pt x="1325" y="113"/>
                    <a:pt x="1325" y="113"/>
                    <a:pt x="1325" y="113"/>
                  </a:cubicBezTo>
                  <a:lnTo>
                    <a:pt x="1325" y="9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10"/>
            <p:cNvSpPr/>
            <p:nvPr/>
          </p:nvSpPr>
          <p:spPr>
            <a:xfrm>
              <a:off x="-3511551" y="5340350"/>
              <a:ext cx="279400" cy="80963"/>
            </a:xfrm>
            <a:custGeom>
              <a:rect b="b" l="l" r="r" t="t"/>
              <a:pathLst>
                <a:path extrusionOk="0" h="230" w="789">
                  <a:moveTo>
                    <a:pt x="678" y="118"/>
                  </a:moveTo>
                  <a:cubicBezTo>
                    <a:pt x="586" y="118"/>
                    <a:pt x="586" y="118"/>
                    <a:pt x="586" y="118"/>
                  </a:cubicBezTo>
                  <a:cubicBezTo>
                    <a:pt x="586" y="0"/>
                    <a:pt x="586" y="0"/>
                    <a:pt x="586" y="0"/>
                  </a:cubicBezTo>
                  <a:cubicBezTo>
                    <a:pt x="204" y="0"/>
                    <a:pt x="204" y="0"/>
                    <a:pt x="204" y="0"/>
                  </a:cubicBezTo>
                  <a:cubicBezTo>
                    <a:pt x="204" y="118"/>
                    <a:pt x="204" y="118"/>
                    <a:pt x="204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50" y="118"/>
                    <a:pt x="0" y="168"/>
                    <a:pt x="0" y="229"/>
                  </a:cubicBezTo>
                  <a:cubicBezTo>
                    <a:pt x="0" y="230"/>
                    <a:pt x="789" y="230"/>
                    <a:pt x="789" y="229"/>
                  </a:cubicBezTo>
                  <a:cubicBezTo>
                    <a:pt x="789" y="168"/>
                    <a:pt x="739" y="118"/>
                    <a:pt x="678" y="1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10"/>
            <p:cNvSpPr/>
            <p:nvPr/>
          </p:nvSpPr>
          <p:spPr>
            <a:xfrm>
              <a:off x="-3267076" y="5133975"/>
              <a:ext cx="79375" cy="100013"/>
            </a:xfrm>
            <a:custGeom>
              <a:rect b="b" l="l" r="r" t="t"/>
              <a:pathLst>
                <a:path extrusionOk="0" h="284" w="223">
                  <a:moveTo>
                    <a:pt x="54" y="231"/>
                  </a:moveTo>
                  <a:cubicBezTo>
                    <a:pt x="56" y="237"/>
                    <a:pt x="61" y="242"/>
                    <a:pt x="68" y="243"/>
                  </a:cubicBezTo>
                  <a:cubicBezTo>
                    <a:pt x="68" y="243"/>
                    <a:pt x="69" y="243"/>
                    <a:pt x="70" y="243"/>
                  </a:cubicBezTo>
                  <a:cubicBezTo>
                    <a:pt x="76" y="243"/>
                    <a:pt x="81" y="240"/>
                    <a:pt x="84" y="235"/>
                  </a:cubicBezTo>
                  <a:cubicBezTo>
                    <a:pt x="110" y="193"/>
                    <a:pt x="110" y="193"/>
                    <a:pt x="110" y="193"/>
                  </a:cubicBezTo>
                  <a:cubicBezTo>
                    <a:pt x="171" y="278"/>
                    <a:pt x="171" y="278"/>
                    <a:pt x="171" y="278"/>
                  </a:cubicBezTo>
                  <a:cubicBezTo>
                    <a:pt x="173" y="281"/>
                    <a:pt x="177" y="283"/>
                    <a:pt x="181" y="284"/>
                  </a:cubicBezTo>
                  <a:cubicBezTo>
                    <a:pt x="182" y="284"/>
                    <a:pt x="183" y="284"/>
                    <a:pt x="184" y="284"/>
                  </a:cubicBezTo>
                  <a:cubicBezTo>
                    <a:pt x="187" y="284"/>
                    <a:pt x="190" y="283"/>
                    <a:pt x="193" y="281"/>
                  </a:cubicBezTo>
                  <a:cubicBezTo>
                    <a:pt x="216" y="265"/>
                    <a:pt x="216" y="265"/>
                    <a:pt x="216" y="265"/>
                  </a:cubicBezTo>
                  <a:cubicBezTo>
                    <a:pt x="219" y="262"/>
                    <a:pt x="221" y="259"/>
                    <a:pt x="222" y="255"/>
                  </a:cubicBezTo>
                  <a:cubicBezTo>
                    <a:pt x="223" y="250"/>
                    <a:pt x="222" y="246"/>
                    <a:pt x="219" y="243"/>
                  </a:cubicBezTo>
                  <a:cubicBezTo>
                    <a:pt x="159" y="159"/>
                    <a:pt x="159" y="159"/>
                    <a:pt x="159" y="159"/>
                  </a:cubicBezTo>
                  <a:cubicBezTo>
                    <a:pt x="206" y="147"/>
                    <a:pt x="206" y="147"/>
                    <a:pt x="206" y="147"/>
                  </a:cubicBezTo>
                  <a:cubicBezTo>
                    <a:pt x="213" y="145"/>
                    <a:pt x="217" y="140"/>
                    <a:pt x="218" y="133"/>
                  </a:cubicBezTo>
                  <a:cubicBezTo>
                    <a:pt x="219" y="127"/>
                    <a:pt x="216" y="121"/>
                    <a:pt x="211" y="1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0" y="0"/>
                    <a:pt x="13" y="0"/>
                    <a:pt x="8" y="4"/>
                  </a:cubicBezTo>
                  <a:cubicBezTo>
                    <a:pt x="3" y="8"/>
                    <a:pt x="0" y="15"/>
                    <a:pt x="2" y="21"/>
                  </a:cubicBezTo>
                  <a:lnTo>
                    <a:pt x="54" y="2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7" name="Google Shape;437;p10"/>
          <p:cNvGrpSpPr/>
          <p:nvPr/>
        </p:nvGrpSpPr>
        <p:grpSpPr>
          <a:xfrm>
            <a:off x="329864" y="5249615"/>
            <a:ext cx="978182" cy="720000"/>
            <a:chOff x="6864350" y="2027238"/>
            <a:chExt cx="854075" cy="628650"/>
          </a:xfrm>
        </p:grpSpPr>
        <p:sp>
          <p:nvSpPr>
            <p:cNvPr id="438" name="Google Shape;438;p10"/>
            <p:cNvSpPr/>
            <p:nvPr/>
          </p:nvSpPr>
          <p:spPr>
            <a:xfrm>
              <a:off x="6864350" y="2052638"/>
              <a:ext cx="823913" cy="603250"/>
            </a:xfrm>
            <a:custGeom>
              <a:rect b="b" l="l" r="r" t="t"/>
              <a:pathLst>
                <a:path extrusionOk="0" h="632" w="864">
                  <a:moveTo>
                    <a:pt x="864" y="157"/>
                  </a:moveTo>
                  <a:cubicBezTo>
                    <a:pt x="864" y="156"/>
                    <a:pt x="864" y="156"/>
                    <a:pt x="864" y="155"/>
                  </a:cubicBezTo>
                  <a:cubicBezTo>
                    <a:pt x="864" y="155"/>
                    <a:pt x="864" y="155"/>
                    <a:pt x="864" y="155"/>
                  </a:cubicBezTo>
                  <a:cubicBezTo>
                    <a:pt x="864" y="154"/>
                    <a:pt x="864" y="153"/>
                    <a:pt x="864" y="152"/>
                  </a:cubicBezTo>
                  <a:cubicBezTo>
                    <a:pt x="863" y="151"/>
                    <a:pt x="863" y="151"/>
                    <a:pt x="863" y="150"/>
                  </a:cubicBezTo>
                  <a:cubicBezTo>
                    <a:pt x="863" y="150"/>
                    <a:pt x="863" y="150"/>
                    <a:pt x="863" y="150"/>
                  </a:cubicBezTo>
                  <a:cubicBezTo>
                    <a:pt x="863" y="150"/>
                    <a:pt x="863" y="149"/>
                    <a:pt x="862" y="149"/>
                  </a:cubicBezTo>
                  <a:cubicBezTo>
                    <a:pt x="862" y="149"/>
                    <a:pt x="862" y="149"/>
                    <a:pt x="862" y="149"/>
                  </a:cubicBezTo>
                  <a:cubicBezTo>
                    <a:pt x="862" y="148"/>
                    <a:pt x="862" y="148"/>
                    <a:pt x="862" y="148"/>
                  </a:cubicBezTo>
                  <a:cubicBezTo>
                    <a:pt x="862" y="148"/>
                    <a:pt x="861" y="148"/>
                    <a:pt x="861" y="147"/>
                  </a:cubicBezTo>
                  <a:cubicBezTo>
                    <a:pt x="861" y="147"/>
                    <a:pt x="861" y="147"/>
                    <a:pt x="861" y="147"/>
                  </a:cubicBezTo>
                  <a:cubicBezTo>
                    <a:pt x="861" y="146"/>
                    <a:pt x="861" y="146"/>
                    <a:pt x="860" y="146"/>
                  </a:cubicBezTo>
                  <a:cubicBezTo>
                    <a:pt x="860" y="146"/>
                    <a:pt x="860" y="146"/>
                    <a:pt x="860" y="146"/>
                  </a:cubicBezTo>
                  <a:cubicBezTo>
                    <a:pt x="860" y="145"/>
                    <a:pt x="860" y="145"/>
                    <a:pt x="859" y="145"/>
                  </a:cubicBezTo>
                  <a:cubicBezTo>
                    <a:pt x="859" y="145"/>
                    <a:pt x="859" y="145"/>
                    <a:pt x="859" y="145"/>
                  </a:cubicBezTo>
                  <a:cubicBezTo>
                    <a:pt x="859" y="144"/>
                    <a:pt x="858" y="144"/>
                    <a:pt x="858" y="144"/>
                  </a:cubicBezTo>
                  <a:cubicBezTo>
                    <a:pt x="858" y="144"/>
                    <a:pt x="858" y="144"/>
                    <a:pt x="858" y="144"/>
                  </a:cubicBezTo>
                  <a:cubicBezTo>
                    <a:pt x="857" y="143"/>
                    <a:pt x="855" y="142"/>
                    <a:pt x="854" y="141"/>
                  </a:cubicBezTo>
                  <a:cubicBezTo>
                    <a:pt x="852" y="141"/>
                    <a:pt x="851" y="140"/>
                    <a:pt x="849" y="140"/>
                  </a:cubicBezTo>
                  <a:cubicBezTo>
                    <a:pt x="849" y="140"/>
                    <a:pt x="849" y="140"/>
                    <a:pt x="849" y="140"/>
                  </a:cubicBezTo>
                  <a:cubicBezTo>
                    <a:pt x="270" y="83"/>
                    <a:pt x="270" y="83"/>
                    <a:pt x="270" y="83"/>
                  </a:cubicBezTo>
                  <a:cubicBezTo>
                    <a:pt x="266" y="67"/>
                    <a:pt x="266" y="67"/>
                    <a:pt x="266" y="67"/>
                  </a:cubicBezTo>
                  <a:cubicBezTo>
                    <a:pt x="264" y="64"/>
                    <a:pt x="262" y="60"/>
                    <a:pt x="260" y="58"/>
                  </a:cubicBezTo>
                  <a:cubicBezTo>
                    <a:pt x="256" y="55"/>
                    <a:pt x="252" y="52"/>
                    <a:pt x="247" y="52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75" y="11"/>
                    <a:pt x="60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65"/>
                    <a:pt x="19" y="84"/>
                    <a:pt x="42" y="84"/>
                  </a:cubicBezTo>
                  <a:cubicBezTo>
                    <a:pt x="55" y="84"/>
                    <a:pt x="67" y="78"/>
                    <a:pt x="74" y="68"/>
                  </a:cubicBezTo>
                  <a:cubicBezTo>
                    <a:pt x="229" y="92"/>
                    <a:pt x="229" y="92"/>
                    <a:pt x="229" y="92"/>
                  </a:cubicBezTo>
                  <a:cubicBezTo>
                    <a:pt x="333" y="424"/>
                    <a:pt x="333" y="424"/>
                    <a:pt x="333" y="424"/>
                  </a:cubicBezTo>
                  <a:cubicBezTo>
                    <a:pt x="309" y="435"/>
                    <a:pt x="299" y="451"/>
                    <a:pt x="301" y="466"/>
                  </a:cubicBezTo>
                  <a:cubicBezTo>
                    <a:pt x="304" y="484"/>
                    <a:pt x="327" y="504"/>
                    <a:pt x="371" y="510"/>
                  </a:cubicBezTo>
                  <a:cubicBezTo>
                    <a:pt x="346" y="518"/>
                    <a:pt x="328" y="542"/>
                    <a:pt x="328" y="569"/>
                  </a:cubicBezTo>
                  <a:cubicBezTo>
                    <a:pt x="328" y="604"/>
                    <a:pt x="356" y="632"/>
                    <a:pt x="390" y="632"/>
                  </a:cubicBezTo>
                  <a:cubicBezTo>
                    <a:pt x="425" y="632"/>
                    <a:pt x="453" y="604"/>
                    <a:pt x="453" y="569"/>
                  </a:cubicBezTo>
                  <a:cubicBezTo>
                    <a:pt x="453" y="544"/>
                    <a:pt x="438" y="522"/>
                    <a:pt x="416" y="512"/>
                  </a:cubicBezTo>
                  <a:cubicBezTo>
                    <a:pt x="734" y="512"/>
                    <a:pt x="734" y="512"/>
                    <a:pt x="734" y="512"/>
                  </a:cubicBezTo>
                  <a:cubicBezTo>
                    <a:pt x="712" y="522"/>
                    <a:pt x="697" y="544"/>
                    <a:pt x="697" y="569"/>
                  </a:cubicBezTo>
                  <a:cubicBezTo>
                    <a:pt x="697" y="604"/>
                    <a:pt x="725" y="632"/>
                    <a:pt x="759" y="632"/>
                  </a:cubicBezTo>
                  <a:cubicBezTo>
                    <a:pt x="794" y="632"/>
                    <a:pt x="822" y="604"/>
                    <a:pt x="822" y="569"/>
                  </a:cubicBezTo>
                  <a:cubicBezTo>
                    <a:pt x="822" y="544"/>
                    <a:pt x="806" y="522"/>
                    <a:pt x="784" y="512"/>
                  </a:cubicBezTo>
                  <a:cubicBezTo>
                    <a:pt x="821" y="512"/>
                    <a:pt x="821" y="512"/>
                    <a:pt x="821" y="512"/>
                  </a:cubicBezTo>
                  <a:cubicBezTo>
                    <a:pt x="831" y="512"/>
                    <a:pt x="838" y="508"/>
                    <a:pt x="838" y="502"/>
                  </a:cubicBezTo>
                  <a:cubicBezTo>
                    <a:pt x="838" y="497"/>
                    <a:pt x="831" y="493"/>
                    <a:pt x="821" y="493"/>
                  </a:cubicBezTo>
                  <a:cubicBezTo>
                    <a:pt x="401" y="493"/>
                    <a:pt x="401" y="493"/>
                    <a:pt x="401" y="493"/>
                  </a:cubicBezTo>
                  <a:cubicBezTo>
                    <a:pt x="358" y="493"/>
                    <a:pt x="337" y="478"/>
                    <a:pt x="335" y="464"/>
                  </a:cubicBezTo>
                  <a:cubicBezTo>
                    <a:pt x="334" y="457"/>
                    <a:pt x="337" y="448"/>
                    <a:pt x="349" y="441"/>
                  </a:cubicBezTo>
                  <a:cubicBezTo>
                    <a:pt x="350" y="441"/>
                    <a:pt x="350" y="441"/>
                    <a:pt x="351" y="442"/>
                  </a:cubicBezTo>
                  <a:cubicBezTo>
                    <a:pt x="351" y="442"/>
                    <a:pt x="351" y="442"/>
                    <a:pt x="351" y="442"/>
                  </a:cubicBezTo>
                  <a:cubicBezTo>
                    <a:pt x="352" y="442"/>
                    <a:pt x="352" y="442"/>
                    <a:pt x="353" y="442"/>
                  </a:cubicBezTo>
                  <a:cubicBezTo>
                    <a:pt x="353" y="442"/>
                    <a:pt x="354" y="442"/>
                    <a:pt x="354" y="442"/>
                  </a:cubicBezTo>
                  <a:cubicBezTo>
                    <a:pt x="354" y="442"/>
                    <a:pt x="354" y="442"/>
                    <a:pt x="354" y="442"/>
                  </a:cubicBezTo>
                  <a:cubicBezTo>
                    <a:pt x="354" y="442"/>
                    <a:pt x="354" y="442"/>
                    <a:pt x="354" y="442"/>
                  </a:cubicBezTo>
                  <a:cubicBezTo>
                    <a:pt x="354" y="442"/>
                    <a:pt x="354" y="442"/>
                    <a:pt x="354" y="442"/>
                  </a:cubicBezTo>
                  <a:cubicBezTo>
                    <a:pt x="355" y="442"/>
                    <a:pt x="355" y="442"/>
                    <a:pt x="355" y="442"/>
                  </a:cubicBezTo>
                  <a:cubicBezTo>
                    <a:pt x="843" y="442"/>
                    <a:pt x="843" y="442"/>
                    <a:pt x="843" y="442"/>
                  </a:cubicBezTo>
                  <a:cubicBezTo>
                    <a:pt x="855" y="442"/>
                    <a:pt x="864" y="432"/>
                    <a:pt x="864" y="421"/>
                  </a:cubicBezTo>
                  <a:cubicBezTo>
                    <a:pt x="864" y="157"/>
                    <a:pt x="864" y="157"/>
                    <a:pt x="864" y="157"/>
                  </a:cubicBezTo>
                  <a:cubicBezTo>
                    <a:pt x="864" y="157"/>
                    <a:pt x="864" y="157"/>
                    <a:pt x="864" y="157"/>
                  </a:cubicBezTo>
                  <a:close/>
                  <a:moveTo>
                    <a:pt x="390" y="601"/>
                  </a:moveTo>
                  <a:cubicBezTo>
                    <a:pt x="373" y="601"/>
                    <a:pt x="359" y="587"/>
                    <a:pt x="359" y="569"/>
                  </a:cubicBezTo>
                  <a:cubicBezTo>
                    <a:pt x="359" y="552"/>
                    <a:pt x="373" y="537"/>
                    <a:pt x="390" y="537"/>
                  </a:cubicBezTo>
                  <a:cubicBezTo>
                    <a:pt x="408" y="537"/>
                    <a:pt x="422" y="552"/>
                    <a:pt x="422" y="569"/>
                  </a:cubicBezTo>
                  <a:cubicBezTo>
                    <a:pt x="422" y="587"/>
                    <a:pt x="408" y="601"/>
                    <a:pt x="390" y="601"/>
                  </a:cubicBezTo>
                  <a:close/>
                  <a:moveTo>
                    <a:pt x="759" y="601"/>
                  </a:moveTo>
                  <a:cubicBezTo>
                    <a:pt x="742" y="601"/>
                    <a:pt x="727" y="587"/>
                    <a:pt x="727" y="569"/>
                  </a:cubicBezTo>
                  <a:cubicBezTo>
                    <a:pt x="727" y="552"/>
                    <a:pt x="742" y="537"/>
                    <a:pt x="759" y="537"/>
                  </a:cubicBezTo>
                  <a:cubicBezTo>
                    <a:pt x="777" y="537"/>
                    <a:pt x="791" y="552"/>
                    <a:pt x="791" y="569"/>
                  </a:cubicBezTo>
                  <a:cubicBezTo>
                    <a:pt x="791" y="587"/>
                    <a:pt x="777" y="601"/>
                    <a:pt x="759" y="601"/>
                  </a:cubicBezTo>
                  <a:close/>
                  <a:moveTo>
                    <a:pt x="391" y="399"/>
                  </a:moveTo>
                  <a:cubicBezTo>
                    <a:pt x="370" y="399"/>
                    <a:pt x="370" y="399"/>
                    <a:pt x="370" y="399"/>
                  </a:cubicBezTo>
                  <a:cubicBezTo>
                    <a:pt x="358" y="361"/>
                    <a:pt x="358" y="361"/>
                    <a:pt x="358" y="361"/>
                  </a:cubicBezTo>
                  <a:cubicBezTo>
                    <a:pt x="391" y="361"/>
                    <a:pt x="391" y="361"/>
                    <a:pt x="391" y="361"/>
                  </a:cubicBezTo>
                  <a:lnTo>
                    <a:pt x="391" y="399"/>
                  </a:lnTo>
                  <a:close/>
                  <a:moveTo>
                    <a:pt x="391" y="318"/>
                  </a:moveTo>
                  <a:cubicBezTo>
                    <a:pt x="345" y="318"/>
                    <a:pt x="345" y="318"/>
                    <a:pt x="345" y="318"/>
                  </a:cubicBezTo>
                  <a:cubicBezTo>
                    <a:pt x="325" y="257"/>
                    <a:pt x="325" y="257"/>
                    <a:pt x="325" y="257"/>
                  </a:cubicBezTo>
                  <a:cubicBezTo>
                    <a:pt x="391" y="257"/>
                    <a:pt x="391" y="257"/>
                    <a:pt x="391" y="257"/>
                  </a:cubicBezTo>
                  <a:lnTo>
                    <a:pt x="391" y="318"/>
                  </a:lnTo>
                  <a:close/>
                  <a:moveTo>
                    <a:pt x="391" y="214"/>
                  </a:moveTo>
                  <a:cubicBezTo>
                    <a:pt x="312" y="214"/>
                    <a:pt x="312" y="214"/>
                    <a:pt x="312" y="214"/>
                  </a:cubicBezTo>
                  <a:cubicBezTo>
                    <a:pt x="281" y="118"/>
                    <a:pt x="281" y="118"/>
                    <a:pt x="281" y="118"/>
                  </a:cubicBezTo>
                  <a:cubicBezTo>
                    <a:pt x="391" y="129"/>
                    <a:pt x="391" y="129"/>
                    <a:pt x="391" y="129"/>
                  </a:cubicBezTo>
                  <a:lnTo>
                    <a:pt x="391" y="214"/>
                  </a:lnTo>
                  <a:close/>
                  <a:moveTo>
                    <a:pt x="508" y="399"/>
                  </a:moveTo>
                  <a:cubicBezTo>
                    <a:pt x="434" y="399"/>
                    <a:pt x="434" y="399"/>
                    <a:pt x="434" y="399"/>
                  </a:cubicBezTo>
                  <a:cubicBezTo>
                    <a:pt x="434" y="361"/>
                    <a:pt x="434" y="361"/>
                    <a:pt x="434" y="361"/>
                  </a:cubicBezTo>
                  <a:cubicBezTo>
                    <a:pt x="508" y="361"/>
                    <a:pt x="508" y="361"/>
                    <a:pt x="508" y="361"/>
                  </a:cubicBezTo>
                  <a:lnTo>
                    <a:pt x="508" y="399"/>
                  </a:lnTo>
                  <a:close/>
                  <a:moveTo>
                    <a:pt x="508" y="318"/>
                  </a:moveTo>
                  <a:cubicBezTo>
                    <a:pt x="434" y="318"/>
                    <a:pt x="434" y="318"/>
                    <a:pt x="434" y="318"/>
                  </a:cubicBezTo>
                  <a:cubicBezTo>
                    <a:pt x="434" y="257"/>
                    <a:pt x="434" y="257"/>
                    <a:pt x="434" y="257"/>
                  </a:cubicBezTo>
                  <a:cubicBezTo>
                    <a:pt x="508" y="257"/>
                    <a:pt x="508" y="257"/>
                    <a:pt x="508" y="257"/>
                  </a:cubicBezTo>
                  <a:lnTo>
                    <a:pt x="508" y="318"/>
                  </a:lnTo>
                  <a:close/>
                  <a:moveTo>
                    <a:pt x="508" y="214"/>
                  </a:moveTo>
                  <a:cubicBezTo>
                    <a:pt x="434" y="214"/>
                    <a:pt x="434" y="214"/>
                    <a:pt x="434" y="214"/>
                  </a:cubicBezTo>
                  <a:cubicBezTo>
                    <a:pt x="434" y="133"/>
                    <a:pt x="434" y="133"/>
                    <a:pt x="434" y="133"/>
                  </a:cubicBezTo>
                  <a:cubicBezTo>
                    <a:pt x="508" y="140"/>
                    <a:pt x="508" y="140"/>
                    <a:pt x="508" y="140"/>
                  </a:cubicBezTo>
                  <a:lnTo>
                    <a:pt x="508" y="214"/>
                  </a:lnTo>
                  <a:close/>
                  <a:moveTo>
                    <a:pt x="625" y="399"/>
                  </a:moveTo>
                  <a:cubicBezTo>
                    <a:pt x="551" y="399"/>
                    <a:pt x="551" y="399"/>
                    <a:pt x="551" y="399"/>
                  </a:cubicBezTo>
                  <a:cubicBezTo>
                    <a:pt x="551" y="361"/>
                    <a:pt x="551" y="361"/>
                    <a:pt x="551" y="361"/>
                  </a:cubicBezTo>
                  <a:cubicBezTo>
                    <a:pt x="625" y="361"/>
                    <a:pt x="625" y="361"/>
                    <a:pt x="625" y="361"/>
                  </a:cubicBezTo>
                  <a:lnTo>
                    <a:pt x="625" y="399"/>
                  </a:lnTo>
                  <a:close/>
                  <a:moveTo>
                    <a:pt x="625" y="318"/>
                  </a:moveTo>
                  <a:cubicBezTo>
                    <a:pt x="551" y="318"/>
                    <a:pt x="551" y="318"/>
                    <a:pt x="551" y="318"/>
                  </a:cubicBezTo>
                  <a:cubicBezTo>
                    <a:pt x="551" y="257"/>
                    <a:pt x="551" y="257"/>
                    <a:pt x="551" y="257"/>
                  </a:cubicBezTo>
                  <a:cubicBezTo>
                    <a:pt x="625" y="257"/>
                    <a:pt x="625" y="257"/>
                    <a:pt x="625" y="257"/>
                  </a:cubicBezTo>
                  <a:lnTo>
                    <a:pt x="625" y="318"/>
                  </a:lnTo>
                  <a:close/>
                  <a:moveTo>
                    <a:pt x="625" y="214"/>
                  </a:moveTo>
                  <a:cubicBezTo>
                    <a:pt x="551" y="214"/>
                    <a:pt x="551" y="214"/>
                    <a:pt x="551" y="214"/>
                  </a:cubicBezTo>
                  <a:cubicBezTo>
                    <a:pt x="551" y="145"/>
                    <a:pt x="551" y="145"/>
                    <a:pt x="551" y="145"/>
                  </a:cubicBezTo>
                  <a:cubicBezTo>
                    <a:pt x="625" y="152"/>
                    <a:pt x="625" y="152"/>
                    <a:pt x="625" y="152"/>
                  </a:cubicBezTo>
                  <a:lnTo>
                    <a:pt x="625" y="214"/>
                  </a:lnTo>
                  <a:close/>
                  <a:moveTo>
                    <a:pt x="743" y="399"/>
                  </a:moveTo>
                  <a:cubicBezTo>
                    <a:pt x="668" y="399"/>
                    <a:pt x="668" y="399"/>
                    <a:pt x="668" y="399"/>
                  </a:cubicBezTo>
                  <a:cubicBezTo>
                    <a:pt x="668" y="361"/>
                    <a:pt x="668" y="361"/>
                    <a:pt x="668" y="361"/>
                  </a:cubicBezTo>
                  <a:cubicBezTo>
                    <a:pt x="743" y="361"/>
                    <a:pt x="743" y="361"/>
                    <a:pt x="743" y="361"/>
                  </a:cubicBezTo>
                  <a:lnTo>
                    <a:pt x="743" y="399"/>
                  </a:lnTo>
                  <a:close/>
                  <a:moveTo>
                    <a:pt x="743" y="318"/>
                  </a:moveTo>
                  <a:cubicBezTo>
                    <a:pt x="668" y="318"/>
                    <a:pt x="668" y="318"/>
                    <a:pt x="668" y="318"/>
                  </a:cubicBezTo>
                  <a:cubicBezTo>
                    <a:pt x="668" y="257"/>
                    <a:pt x="668" y="257"/>
                    <a:pt x="668" y="257"/>
                  </a:cubicBezTo>
                  <a:cubicBezTo>
                    <a:pt x="743" y="257"/>
                    <a:pt x="743" y="257"/>
                    <a:pt x="743" y="257"/>
                  </a:cubicBezTo>
                  <a:lnTo>
                    <a:pt x="743" y="318"/>
                  </a:lnTo>
                  <a:close/>
                  <a:moveTo>
                    <a:pt x="743" y="214"/>
                  </a:moveTo>
                  <a:cubicBezTo>
                    <a:pt x="668" y="214"/>
                    <a:pt x="668" y="214"/>
                    <a:pt x="668" y="214"/>
                  </a:cubicBezTo>
                  <a:cubicBezTo>
                    <a:pt x="668" y="156"/>
                    <a:pt x="668" y="156"/>
                    <a:pt x="668" y="156"/>
                  </a:cubicBezTo>
                  <a:cubicBezTo>
                    <a:pt x="743" y="164"/>
                    <a:pt x="743" y="164"/>
                    <a:pt x="743" y="164"/>
                  </a:cubicBezTo>
                  <a:lnTo>
                    <a:pt x="743" y="214"/>
                  </a:lnTo>
                  <a:close/>
                  <a:moveTo>
                    <a:pt x="830" y="399"/>
                  </a:moveTo>
                  <a:cubicBezTo>
                    <a:pt x="786" y="399"/>
                    <a:pt x="786" y="399"/>
                    <a:pt x="786" y="399"/>
                  </a:cubicBezTo>
                  <a:cubicBezTo>
                    <a:pt x="786" y="361"/>
                    <a:pt x="786" y="361"/>
                    <a:pt x="786" y="361"/>
                  </a:cubicBezTo>
                  <a:cubicBezTo>
                    <a:pt x="830" y="361"/>
                    <a:pt x="830" y="361"/>
                    <a:pt x="830" y="361"/>
                  </a:cubicBezTo>
                  <a:lnTo>
                    <a:pt x="830" y="399"/>
                  </a:lnTo>
                  <a:close/>
                  <a:moveTo>
                    <a:pt x="830" y="318"/>
                  </a:moveTo>
                  <a:cubicBezTo>
                    <a:pt x="786" y="318"/>
                    <a:pt x="786" y="318"/>
                    <a:pt x="786" y="318"/>
                  </a:cubicBezTo>
                  <a:cubicBezTo>
                    <a:pt x="786" y="257"/>
                    <a:pt x="786" y="257"/>
                    <a:pt x="786" y="257"/>
                  </a:cubicBezTo>
                  <a:cubicBezTo>
                    <a:pt x="830" y="257"/>
                    <a:pt x="830" y="257"/>
                    <a:pt x="830" y="257"/>
                  </a:cubicBezTo>
                  <a:lnTo>
                    <a:pt x="830" y="318"/>
                  </a:lnTo>
                  <a:close/>
                  <a:moveTo>
                    <a:pt x="830" y="214"/>
                  </a:moveTo>
                  <a:cubicBezTo>
                    <a:pt x="786" y="214"/>
                    <a:pt x="786" y="214"/>
                    <a:pt x="786" y="214"/>
                  </a:cubicBezTo>
                  <a:cubicBezTo>
                    <a:pt x="786" y="168"/>
                    <a:pt x="786" y="168"/>
                    <a:pt x="786" y="168"/>
                  </a:cubicBezTo>
                  <a:cubicBezTo>
                    <a:pt x="830" y="172"/>
                    <a:pt x="830" y="172"/>
                    <a:pt x="830" y="172"/>
                  </a:cubicBezTo>
                  <a:lnTo>
                    <a:pt x="830" y="21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10"/>
            <p:cNvSpPr/>
            <p:nvPr/>
          </p:nvSpPr>
          <p:spPr>
            <a:xfrm>
              <a:off x="7458075" y="2027238"/>
              <a:ext cx="260350" cy="261938"/>
            </a:xfrm>
            <a:custGeom>
              <a:rect b="b" l="l" r="r" t="t"/>
              <a:pathLst>
                <a:path extrusionOk="0" h="275" w="274">
                  <a:moveTo>
                    <a:pt x="137" y="0"/>
                  </a:moveTo>
                  <a:cubicBezTo>
                    <a:pt x="62" y="0"/>
                    <a:pt x="0" y="62"/>
                    <a:pt x="0" y="137"/>
                  </a:cubicBezTo>
                  <a:cubicBezTo>
                    <a:pt x="0" y="213"/>
                    <a:pt x="62" y="275"/>
                    <a:pt x="137" y="275"/>
                  </a:cubicBezTo>
                  <a:cubicBezTo>
                    <a:pt x="213" y="275"/>
                    <a:pt x="274" y="213"/>
                    <a:pt x="274" y="137"/>
                  </a:cubicBezTo>
                  <a:cubicBezTo>
                    <a:pt x="274" y="62"/>
                    <a:pt x="213" y="0"/>
                    <a:pt x="137" y="0"/>
                  </a:cubicBezTo>
                  <a:close/>
                  <a:moveTo>
                    <a:pt x="137" y="245"/>
                  </a:moveTo>
                  <a:cubicBezTo>
                    <a:pt x="78" y="245"/>
                    <a:pt x="30" y="197"/>
                    <a:pt x="30" y="137"/>
                  </a:cubicBezTo>
                  <a:cubicBezTo>
                    <a:pt x="30" y="78"/>
                    <a:pt x="78" y="30"/>
                    <a:pt x="137" y="30"/>
                  </a:cubicBezTo>
                  <a:cubicBezTo>
                    <a:pt x="197" y="30"/>
                    <a:pt x="245" y="78"/>
                    <a:pt x="245" y="137"/>
                  </a:cubicBezTo>
                  <a:cubicBezTo>
                    <a:pt x="245" y="197"/>
                    <a:pt x="197" y="245"/>
                    <a:pt x="137" y="245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587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10"/>
            <p:cNvSpPr/>
            <p:nvPr/>
          </p:nvSpPr>
          <p:spPr>
            <a:xfrm>
              <a:off x="7486650" y="2055813"/>
              <a:ext cx="204788" cy="204788"/>
            </a:xfrm>
            <a:custGeom>
              <a:rect b="b" l="l" r="r" t="t"/>
              <a:pathLst>
                <a:path extrusionOk="0" h="215" w="215">
                  <a:moveTo>
                    <a:pt x="107" y="0"/>
                  </a:moveTo>
                  <a:cubicBezTo>
                    <a:pt x="48" y="0"/>
                    <a:pt x="0" y="48"/>
                    <a:pt x="0" y="107"/>
                  </a:cubicBezTo>
                  <a:cubicBezTo>
                    <a:pt x="0" y="167"/>
                    <a:pt x="48" y="215"/>
                    <a:pt x="107" y="215"/>
                  </a:cubicBezTo>
                  <a:cubicBezTo>
                    <a:pt x="167" y="215"/>
                    <a:pt x="215" y="167"/>
                    <a:pt x="215" y="107"/>
                  </a:cubicBezTo>
                  <a:cubicBezTo>
                    <a:pt x="215" y="48"/>
                    <a:pt x="167" y="0"/>
                    <a:pt x="107" y="0"/>
                  </a:cubicBezTo>
                  <a:close/>
                  <a:moveTo>
                    <a:pt x="21" y="135"/>
                  </a:moveTo>
                  <a:cubicBezTo>
                    <a:pt x="21" y="79"/>
                    <a:pt x="21" y="79"/>
                    <a:pt x="21" y="79"/>
                  </a:cubicBezTo>
                  <a:cubicBezTo>
                    <a:pt x="194" y="79"/>
                    <a:pt x="194" y="79"/>
                    <a:pt x="194" y="79"/>
                  </a:cubicBezTo>
                  <a:cubicBezTo>
                    <a:pt x="194" y="135"/>
                    <a:pt x="194" y="135"/>
                    <a:pt x="194" y="135"/>
                  </a:cubicBezTo>
                  <a:lnTo>
                    <a:pt x="21" y="135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587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10"/>
            <p:cNvSpPr/>
            <p:nvPr/>
          </p:nvSpPr>
          <p:spPr>
            <a:xfrm>
              <a:off x="7505700" y="2073275"/>
              <a:ext cx="165100" cy="165100"/>
            </a:xfrm>
            <a:custGeom>
              <a:rect b="b" l="l" r="r" t="t"/>
              <a:pathLst>
                <a:path extrusionOk="0" h="104" w="104">
                  <a:moveTo>
                    <a:pt x="104" y="36"/>
                  </a:moveTo>
                  <a:lnTo>
                    <a:pt x="69" y="36"/>
                  </a:lnTo>
                  <a:lnTo>
                    <a:pt x="69" y="0"/>
                  </a:lnTo>
                  <a:lnTo>
                    <a:pt x="35" y="0"/>
                  </a:lnTo>
                  <a:lnTo>
                    <a:pt x="35" y="36"/>
                  </a:lnTo>
                  <a:lnTo>
                    <a:pt x="0" y="36"/>
                  </a:lnTo>
                  <a:lnTo>
                    <a:pt x="0" y="70"/>
                  </a:lnTo>
                  <a:lnTo>
                    <a:pt x="35" y="70"/>
                  </a:lnTo>
                  <a:lnTo>
                    <a:pt x="35" y="104"/>
                  </a:lnTo>
                  <a:lnTo>
                    <a:pt x="69" y="104"/>
                  </a:lnTo>
                  <a:lnTo>
                    <a:pt x="69" y="70"/>
                  </a:lnTo>
                  <a:lnTo>
                    <a:pt x="104" y="70"/>
                  </a:lnTo>
                  <a:lnTo>
                    <a:pt x="104" y="36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587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2" name="Google Shape;442;p10"/>
          <p:cNvSpPr txBox="1"/>
          <p:nvPr/>
        </p:nvSpPr>
        <p:spPr>
          <a:xfrm>
            <a:off x="4025926" y="6469456"/>
            <a:ext cx="8025522" cy="3885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/>
              <a:buNone/>
            </a:pPr>
            <a:r>
              <a:rPr baseline="30000" i="1" lang="en-US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i="1" lang="en-US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Harris Group, </a:t>
            </a:r>
            <a:r>
              <a:rPr baseline="30000" i="1" lang="en-US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i="1" lang="en-US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Omnivirt</a:t>
            </a:r>
            <a:endParaRPr baseline="30000" i="1"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3" name="Google Shape;44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7079" y="5216580"/>
            <a:ext cx="1002955" cy="1002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1"/>
          <p:cNvSpPr/>
          <p:nvPr/>
        </p:nvSpPr>
        <p:spPr>
          <a:xfrm rot="-5400000">
            <a:off x="5939248" y="-5937455"/>
            <a:ext cx="313508" cy="1219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11"/>
          <p:cNvSpPr txBox="1"/>
          <p:nvPr/>
        </p:nvSpPr>
        <p:spPr>
          <a:xfrm>
            <a:off x="1" y="-500940"/>
            <a:ext cx="707753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None/>
            </a:pPr>
            <a:r>
              <a:rPr b="1" lang="en-US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Pre-Sale Pillar: Overview &amp; Tactic</a:t>
            </a:r>
            <a:endParaRPr b="1" sz="2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1" name="Google Shape;451;p11"/>
          <p:cNvSpPr/>
          <p:nvPr/>
        </p:nvSpPr>
        <p:spPr>
          <a:xfrm>
            <a:off x="-2" y="4271655"/>
            <a:ext cx="12192000" cy="266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11"/>
          <p:cNvSpPr txBox="1"/>
          <p:nvPr>
            <p:ph type="title"/>
          </p:nvPr>
        </p:nvSpPr>
        <p:spPr>
          <a:xfrm>
            <a:off x="329509" y="278400"/>
            <a:ext cx="9253878" cy="1055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lvetica Neue"/>
              <a:buNone/>
            </a:pPr>
            <a:r>
              <a:rPr b="1" lang="en-US" sz="3600">
                <a:latin typeface="Helvetica Neue"/>
                <a:ea typeface="Helvetica Neue"/>
                <a:cs typeface="Helvetica Neue"/>
                <a:sym typeface="Helvetica Neue"/>
              </a:rPr>
              <a:t>Seasonality</a:t>
            </a:r>
            <a:endParaRPr/>
          </a:p>
        </p:txBody>
      </p:sp>
      <p:sp>
        <p:nvSpPr>
          <p:cNvPr id="453" name="Google Shape;453;p11"/>
          <p:cNvSpPr txBox="1"/>
          <p:nvPr/>
        </p:nvSpPr>
        <p:spPr>
          <a:xfrm>
            <a:off x="329509" y="608738"/>
            <a:ext cx="1230719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</a:pPr>
            <a:r>
              <a:rPr i="1"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Taking advantage of GoApe’s natural scenery to market to Gen Z customers </a:t>
            </a:r>
            <a:endParaRPr i="1"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54" name="Google Shape;454;p11"/>
          <p:cNvCxnSpPr/>
          <p:nvPr/>
        </p:nvCxnSpPr>
        <p:spPr>
          <a:xfrm>
            <a:off x="419025" y="1528372"/>
            <a:ext cx="11062741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5" name="Google Shape;455;p11"/>
          <p:cNvCxnSpPr/>
          <p:nvPr/>
        </p:nvCxnSpPr>
        <p:spPr>
          <a:xfrm>
            <a:off x="6095999" y="1528372"/>
            <a:ext cx="0" cy="2375435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456" name="Google Shape;456;p11"/>
          <p:cNvGrpSpPr/>
          <p:nvPr/>
        </p:nvGrpSpPr>
        <p:grpSpPr>
          <a:xfrm>
            <a:off x="293787" y="1628927"/>
            <a:ext cx="1038600" cy="1038600"/>
            <a:chOff x="3286923" y="650909"/>
            <a:chExt cx="833228" cy="833228"/>
          </a:xfrm>
        </p:grpSpPr>
        <p:sp>
          <p:nvSpPr>
            <p:cNvPr id="457" name="Google Shape;457;p11"/>
            <p:cNvSpPr/>
            <p:nvPr/>
          </p:nvSpPr>
          <p:spPr>
            <a:xfrm>
              <a:off x="3286923" y="650909"/>
              <a:ext cx="833228" cy="833228"/>
            </a:xfrm>
            <a:prstGeom prst="ellipse">
              <a:avLst/>
            </a:prstGeom>
            <a:solidFill>
              <a:schemeClr val="accent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11"/>
            <p:cNvSpPr txBox="1"/>
            <p:nvPr/>
          </p:nvSpPr>
          <p:spPr>
            <a:xfrm>
              <a:off x="3408946" y="772932"/>
              <a:ext cx="589182" cy="5891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Helvetica Neue"/>
                <a:buNone/>
              </a:pPr>
              <a:r>
                <a:rPr b="1" lang="en-US" sz="24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68%</a:t>
              </a:r>
              <a:endParaRPr/>
            </a:p>
          </p:txBody>
        </p:sp>
      </p:grpSp>
      <p:sp>
        <p:nvSpPr>
          <p:cNvPr id="459" name="Google Shape;459;p11"/>
          <p:cNvSpPr/>
          <p:nvPr/>
        </p:nvSpPr>
        <p:spPr>
          <a:xfrm>
            <a:off x="1424203" y="1815017"/>
            <a:ext cx="473283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 Gen Z customers post on social media when they have nice pictures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60" name="Google Shape;460;p11"/>
          <p:cNvGrpSpPr/>
          <p:nvPr/>
        </p:nvGrpSpPr>
        <p:grpSpPr>
          <a:xfrm>
            <a:off x="293787" y="2865207"/>
            <a:ext cx="1038600" cy="1038600"/>
            <a:chOff x="3286923" y="650909"/>
            <a:chExt cx="833228" cy="833228"/>
          </a:xfrm>
        </p:grpSpPr>
        <p:sp>
          <p:nvSpPr>
            <p:cNvPr id="461" name="Google Shape;461;p11"/>
            <p:cNvSpPr/>
            <p:nvPr/>
          </p:nvSpPr>
          <p:spPr>
            <a:xfrm>
              <a:off x="3286923" y="650909"/>
              <a:ext cx="833228" cy="833228"/>
            </a:xfrm>
            <a:prstGeom prst="ellipse">
              <a:avLst/>
            </a:prstGeom>
            <a:solidFill>
              <a:schemeClr val="accent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1"/>
            <p:cNvSpPr txBox="1"/>
            <p:nvPr/>
          </p:nvSpPr>
          <p:spPr>
            <a:xfrm>
              <a:off x="3376581" y="752495"/>
              <a:ext cx="710752" cy="6096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Helvetica Neue"/>
                <a:buNone/>
              </a:pPr>
              <a:r>
                <a:rPr b="1" lang="en-US" sz="24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40%</a:t>
              </a:r>
              <a:endParaRPr/>
            </a:p>
          </p:txBody>
        </p:sp>
      </p:grpSp>
      <p:sp>
        <p:nvSpPr>
          <p:cNvPr id="463" name="Google Shape;463;p11"/>
          <p:cNvSpPr/>
          <p:nvPr/>
        </p:nvSpPr>
        <p:spPr>
          <a:xfrm>
            <a:off x="1398660" y="2969008"/>
            <a:ext cx="473283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 Gen Z customers engage in outdoor activities when the weather is nice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4" name="Google Shape;464;p11"/>
          <p:cNvSpPr/>
          <p:nvPr/>
        </p:nvSpPr>
        <p:spPr>
          <a:xfrm>
            <a:off x="6306968" y="1667782"/>
            <a:ext cx="5162873" cy="21852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Leveraging natural scenery to</a:t>
            </a:r>
            <a:r>
              <a:rPr b="1"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create a trend</a:t>
            </a:r>
            <a:r>
              <a:rPr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unique to GoApe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Using </a:t>
            </a:r>
            <a:r>
              <a:rPr b="1"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Big Data </a:t>
            </a:r>
            <a:r>
              <a:rPr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calculate weather trends that correspond with scenery changes</a:t>
            </a:r>
            <a:endParaRPr b="1"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5" name="Google Shape;465;p11"/>
          <p:cNvSpPr txBox="1"/>
          <p:nvPr/>
        </p:nvSpPr>
        <p:spPr>
          <a:xfrm>
            <a:off x="195790" y="4449279"/>
            <a:ext cx="448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Impact:</a:t>
            </a:r>
            <a:endParaRPr b="1" sz="2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6" name="Google Shape;466;p11"/>
          <p:cNvSpPr txBox="1"/>
          <p:nvPr/>
        </p:nvSpPr>
        <p:spPr>
          <a:xfrm>
            <a:off x="5511007" y="5150739"/>
            <a:ext cx="24585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Increases online traffic on GoApe website</a:t>
            </a:r>
            <a:endParaRPr sz="22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7" name="Google Shape;467;p11"/>
          <p:cNvSpPr txBox="1"/>
          <p:nvPr/>
        </p:nvSpPr>
        <p:spPr>
          <a:xfrm>
            <a:off x="1213162" y="5150739"/>
            <a:ext cx="29535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Creates incentive to travel for new customers </a:t>
            </a:r>
            <a:endParaRPr sz="22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468" name="Google Shape;468;p11"/>
          <p:cNvGrpSpPr/>
          <p:nvPr/>
        </p:nvGrpSpPr>
        <p:grpSpPr>
          <a:xfrm>
            <a:off x="4596872" y="5325760"/>
            <a:ext cx="767994" cy="719995"/>
            <a:chOff x="-3625851" y="4945063"/>
            <a:chExt cx="508000" cy="476250"/>
          </a:xfrm>
        </p:grpSpPr>
        <p:sp>
          <p:nvSpPr>
            <p:cNvPr id="469" name="Google Shape;469;p11"/>
            <p:cNvSpPr/>
            <p:nvPr/>
          </p:nvSpPr>
          <p:spPr>
            <a:xfrm>
              <a:off x="-3265488" y="5029200"/>
              <a:ext cx="12700" cy="79375"/>
            </a:xfrm>
            <a:custGeom>
              <a:rect b="b" l="l" r="r" t="t"/>
              <a:pathLst>
                <a:path extrusionOk="0" h="226" w="35">
                  <a:moveTo>
                    <a:pt x="35" y="226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4" y="223"/>
                    <a:pt x="9" y="223"/>
                    <a:pt x="13" y="223"/>
                  </a:cubicBezTo>
                  <a:cubicBezTo>
                    <a:pt x="21" y="223"/>
                    <a:pt x="28" y="224"/>
                    <a:pt x="35" y="2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11"/>
            <p:cNvSpPr/>
            <p:nvPr/>
          </p:nvSpPr>
          <p:spPr>
            <a:xfrm>
              <a:off x="-3495676" y="5029200"/>
              <a:ext cx="12700" cy="203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11"/>
            <p:cNvSpPr/>
            <p:nvPr/>
          </p:nvSpPr>
          <p:spPr>
            <a:xfrm>
              <a:off x="-3228976" y="5029200"/>
              <a:ext cx="28575" cy="109538"/>
            </a:xfrm>
            <a:custGeom>
              <a:rect b="b" l="l" r="r" t="t"/>
              <a:pathLst>
                <a:path extrusionOk="0" h="69" w="18">
                  <a:moveTo>
                    <a:pt x="18" y="0"/>
                  </a:moveTo>
                  <a:lnTo>
                    <a:pt x="0" y="0"/>
                  </a:lnTo>
                  <a:lnTo>
                    <a:pt x="0" y="59"/>
                  </a:lnTo>
                  <a:lnTo>
                    <a:pt x="18" y="69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1"/>
            <p:cNvSpPr/>
            <p:nvPr/>
          </p:nvSpPr>
          <p:spPr>
            <a:xfrm>
              <a:off x="-3536951" y="5029200"/>
              <a:ext cx="26988" cy="203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1"/>
            <p:cNvSpPr/>
            <p:nvPr/>
          </p:nvSpPr>
          <p:spPr>
            <a:xfrm>
              <a:off x="-3333751" y="5029200"/>
              <a:ext cx="41275" cy="203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1"/>
            <p:cNvSpPr/>
            <p:nvPr/>
          </p:nvSpPr>
          <p:spPr>
            <a:xfrm>
              <a:off x="-3468688" y="5029200"/>
              <a:ext cx="42863" cy="203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1"/>
            <p:cNvSpPr/>
            <p:nvPr/>
          </p:nvSpPr>
          <p:spPr>
            <a:xfrm>
              <a:off x="-3386138" y="5029200"/>
              <a:ext cx="25400" cy="203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1"/>
            <p:cNvSpPr/>
            <p:nvPr/>
          </p:nvSpPr>
          <p:spPr>
            <a:xfrm>
              <a:off x="-3625851" y="4945063"/>
              <a:ext cx="508000" cy="369888"/>
            </a:xfrm>
            <a:custGeom>
              <a:rect b="b" l="l" r="r" t="t"/>
              <a:pathLst>
                <a:path extrusionOk="0" h="1044" w="1437">
                  <a:moveTo>
                    <a:pt x="1421" y="16"/>
                  </a:moveTo>
                  <a:cubicBezTo>
                    <a:pt x="1421" y="16"/>
                    <a:pt x="1421" y="16"/>
                    <a:pt x="1421" y="16"/>
                  </a:cubicBezTo>
                  <a:cubicBezTo>
                    <a:pt x="1410" y="6"/>
                    <a:pt x="1396" y="0"/>
                    <a:pt x="1381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41" y="0"/>
                    <a:pt x="27" y="6"/>
                    <a:pt x="16" y="16"/>
                  </a:cubicBezTo>
                  <a:cubicBezTo>
                    <a:pt x="6" y="27"/>
                    <a:pt x="0" y="41"/>
                    <a:pt x="0" y="56"/>
                  </a:cubicBezTo>
                  <a:cubicBezTo>
                    <a:pt x="0" y="987"/>
                    <a:pt x="0" y="987"/>
                    <a:pt x="0" y="987"/>
                  </a:cubicBezTo>
                  <a:cubicBezTo>
                    <a:pt x="0" y="1002"/>
                    <a:pt x="6" y="1017"/>
                    <a:pt x="16" y="1027"/>
                  </a:cubicBezTo>
                  <a:cubicBezTo>
                    <a:pt x="27" y="1038"/>
                    <a:pt x="41" y="1044"/>
                    <a:pt x="56" y="1044"/>
                  </a:cubicBezTo>
                  <a:cubicBezTo>
                    <a:pt x="1381" y="1044"/>
                    <a:pt x="1381" y="1044"/>
                    <a:pt x="1381" y="1044"/>
                  </a:cubicBezTo>
                  <a:cubicBezTo>
                    <a:pt x="1396" y="1044"/>
                    <a:pt x="1410" y="1038"/>
                    <a:pt x="1421" y="1027"/>
                  </a:cubicBezTo>
                  <a:cubicBezTo>
                    <a:pt x="1432" y="1017"/>
                    <a:pt x="1437" y="1002"/>
                    <a:pt x="1437" y="987"/>
                  </a:cubicBezTo>
                  <a:cubicBezTo>
                    <a:pt x="1437" y="56"/>
                    <a:pt x="1437" y="56"/>
                    <a:pt x="1437" y="56"/>
                  </a:cubicBezTo>
                  <a:cubicBezTo>
                    <a:pt x="1437" y="41"/>
                    <a:pt x="1432" y="27"/>
                    <a:pt x="1421" y="16"/>
                  </a:cubicBezTo>
                  <a:close/>
                  <a:moveTo>
                    <a:pt x="1325" y="931"/>
                  </a:moveTo>
                  <a:cubicBezTo>
                    <a:pt x="113" y="931"/>
                    <a:pt x="113" y="931"/>
                    <a:pt x="113" y="931"/>
                  </a:cubicBezTo>
                  <a:cubicBezTo>
                    <a:pt x="113" y="113"/>
                    <a:pt x="113" y="113"/>
                    <a:pt x="113" y="113"/>
                  </a:cubicBezTo>
                  <a:cubicBezTo>
                    <a:pt x="1325" y="113"/>
                    <a:pt x="1325" y="113"/>
                    <a:pt x="1325" y="113"/>
                  </a:cubicBezTo>
                  <a:lnTo>
                    <a:pt x="1325" y="9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1"/>
            <p:cNvSpPr/>
            <p:nvPr/>
          </p:nvSpPr>
          <p:spPr>
            <a:xfrm>
              <a:off x="-3511551" y="5340350"/>
              <a:ext cx="279400" cy="80963"/>
            </a:xfrm>
            <a:custGeom>
              <a:rect b="b" l="l" r="r" t="t"/>
              <a:pathLst>
                <a:path extrusionOk="0" h="230" w="789">
                  <a:moveTo>
                    <a:pt x="678" y="118"/>
                  </a:moveTo>
                  <a:cubicBezTo>
                    <a:pt x="586" y="118"/>
                    <a:pt x="586" y="118"/>
                    <a:pt x="586" y="118"/>
                  </a:cubicBezTo>
                  <a:cubicBezTo>
                    <a:pt x="586" y="0"/>
                    <a:pt x="586" y="0"/>
                    <a:pt x="586" y="0"/>
                  </a:cubicBezTo>
                  <a:cubicBezTo>
                    <a:pt x="204" y="0"/>
                    <a:pt x="204" y="0"/>
                    <a:pt x="204" y="0"/>
                  </a:cubicBezTo>
                  <a:cubicBezTo>
                    <a:pt x="204" y="118"/>
                    <a:pt x="204" y="118"/>
                    <a:pt x="204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50" y="118"/>
                    <a:pt x="0" y="168"/>
                    <a:pt x="0" y="229"/>
                  </a:cubicBezTo>
                  <a:cubicBezTo>
                    <a:pt x="0" y="230"/>
                    <a:pt x="789" y="230"/>
                    <a:pt x="789" y="229"/>
                  </a:cubicBezTo>
                  <a:cubicBezTo>
                    <a:pt x="789" y="168"/>
                    <a:pt x="739" y="118"/>
                    <a:pt x="678" y="1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1"/>
            <p:cNvSpPr/>
            <p:nvPr/>
          </p:nvSpPr>
          <p:spPr>
            <a:xfrm>
              <a:off x="-3267076" y="5133975"/>
              <a:ext cx="79375" cy="100013"/>
            </a:xfrm>
            <a:custGeom>
              <a:rect b="b" l="l" r="r" t="t"/>
              <a:pathLst>
                <a:path extrusionOk="0" h="284" w="223">
                  <a:moveTo>
                    <a:pt x="54" y="231"/>
                  </a:moveTo>
                  <a:cubicBezTo>
                    <a:pt x="56" y="237"/>
                    <a:pt x="61" y="242"/>
                    <a:pt x="68" y="243"/>
                  </a:cubicBezTo>
                  <a:cubicBezTo>
                    <a:pt x="68" y="243"/>
                    <a:pt x="69" y="243"/>
                    <a:pt x="70" y="243"/>
                  </a:cubicBezTo>
                  <a:cubicBezTo>
                    <a:pt x="76" y="243"/>
                    <a:pt x="81" y="240"/>
                    <a:pt x="84" y="235"/>
                  </a:cubicBezTo>
                  <a:cubicBezTo>
                    <a:pt x="110" y="193"/>
                    <a:pt x="110" y="193"/>
                    <a:pt x="110" y="193"/>
                  </a:cubicBezTo>
                  <a:cubicBezTo>
                    <a:pt x="171" y="278"/>
                    <a:pt x="171" y="278"/>
                    <a:pt x="171" y="278"/>
                  </a:cubicBezTo>
                  <a:cubicBezTo>
                    <a:pt x="173" y="281"/>
                    <a:pt x="177" y="283"/>
                    <a:pt x="181" y="284"/>
                  </a:cubicBezTo>
                  <a:cubicBezTo>
                    <a:pt x="182" y="284"/>
                    <a:pt x="183" y="284"/>
                    <a:pt x="184" y="284"/>
                  </a:cubicBezTo>
                  <a:cubicBezTo>
                    <a:pt x="187" y="284"/>
                    <a:pt x="190" y="283"/>
                    <a:pt x="193" y="281"/>
                  </a:cubicBezTo>
                  <a:cubicBezTo>
                    <a:pt x="216" y="265"/>
                    <a:pt x="216" y="265"/>
                    <a:pt x="216" y="265"/>
                  </a:cubicBezTo>
                  <a:cubicBezTo>
                    <a:pt x="219" y="262"/>
                    <a:pt x="221" y="259"/>
                    <a:pt x="222" y="255"/>
                  </a:cubicBezTo>
                  <a:cubicBezTo>
                    <a:pt x="223" y="250"/>
                    <a:pt x="222" y="246"/>
                    <a:pt x="219" y="243"/>
                  </a:cubicBezTo>
                  <a:cubicBezTo>
                    <a:pt x="159" y="159"/>
                    <a:pt x="159" y="159"/>
                    <a:pt x="159" y="159"/>
                  </a:cubicBezTo>
                  <a:cubicBezTo>
                    <a:pt x="206" y="147"/>
                    <a:pt x="206" y="147"/>
                    <a:pt x="206" y="147"/>
                  </a:cubicBezTo>
                  <a:cubicBezTo>
                    <a:pt x="213" y="145"/>
                    <a:pt x="217" y="140"/>
                    <a:pt x="218" y="133"/>
                  </a:cubicBezTo>
                  <a:cubicBezTo>
                    <a:pt x="219" y="127"/>
                    <a:pt x="216" y="121"/>
                    <a:pt x="211" y="1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0" y="0"/>
                    <a:pt x="13" y="0"/>
                    <a:pt x="8" y="4"/>
                  </a:cubicBezTo>
                  <a:cubicBezTo>
                    <a:pt x="3" y="8"/>
                    <a:pt x="0" y="15"/>
                    <a:pt x="2" y="21"/>
                  </a:cubicBezTo>
                  <a:lnTo>
                    <a:pt x="54" y="2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9" name="Google Shape;479;p11"/>
          <p:cNvSpPr txBox="1"/>
          <p:nvPr/>
        </p:nvSpPr>
        <p:spPr>
          <a:xfrm>
            <a:off x="4025926" y="6469456"/>
            <a:ext cx="8025522" cy="3885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/>
              <a:buNone/>
            </a:pPr>
            <a:r>
              <a:rPr baseline="30000" i="1" lang="en-US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New York Times, Expedia Group Media Solutions</a:t>
            </a:r>
            <a:endParaRPr baseline="30000" i="1"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80" name="Google Shape;480;p11"/>
          <p:cNvGrpSpPr/>
          <p:nvPr/>
        </p:nvGrpSpPr>
        <p:grpSpPr>
          <a:xfrm>
            <a:off x="8097162" y="5125395"/>
            <a:ext cx="1006470" cy="1023528"/>
            <a:chOff x="3830638" y="5548313"/>
            <a:chExt cx="655638" cy="666750"/>
          </a:xfrm>
        </p:grpSpPr>
        <p:sp>
          <p:nvSpPr>
            <p:cNvPr id="481" name="Google Shape;481;p11"/>
            <p:cNvSpPr/>
            <p:nvPr/>
          </p:nvSpPr>
          <p:spPr>
            <a:xfrm>
              <a:off x="3952875" y="5548313"/>
              <a:ext cx="411163" cy="666750"/>
            </a:xfrm>
            <a:custGeom>
              <a:rect b="b" l="l" r="r" t="t"/>
              <a:pathLst>
                <a:path extrusionOk="0" h="250" w="154">
                  <a:moveTo>
                    <a:pt x="77" y="69"/>
                  </a:moveTo>
                  <a:cubicBezTo>
                    <a:pt x="80" y="70"/>
                    <a:pt x="80" y="70"/>
                    <a:pt x="80" y="70"/>
                  </a:cubicBezTo>
                  <a:cubicBezTo>
                    <a:pt x="80" y="81"/>
                    <a:pt x="80" y="81"/>
                    <a:pt x="80" y="81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97" y="64"/>
                    <a:pt x="97" y="64"/>
                    <a:pt x="97" y="64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42" y="4"/>
                    <a:pt x="142" y="4"/>
                    <a:pt x="142" y="4"/>
                  </a:cubicBezTo>
                  <a:cubicBezTo>
                    <a:pt x="145" y="0"/>
                    <a:pt x="154" y="4"/>
                    <a:pt x="151" y="9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8"/>
                    <a:pt x="132" y="48"/>
                    <a:pt x="132" y="49"/>
                  </a:cubicBezTo>
                  <a:cubicBezTo>
                    <a:pt x="123" y="60"/>
                    <a:pt x="114" y="70"/>
                    <a:pt x="105" y="81"/>
                  </a:cubicBezTo>
                  <a:cubicBezTo>
                    <a:pt x="102" y="127"/>
                    <a:pt x="102" y="127"/>
                    <a:pt x="102" y="127"/>
                  </a:cubicBezTo>
                  <a:cubicBezTo>
                    <a:pt x="97" y="246"/>
                    <a:pt x="97" y="246"/>
                    <a:pt x="97" y="246"/>
                  </a:cubicBezTo>
                  <a:cubicBezTo>
                    <a:pt x="97" y="250"/>
                    <a:pt x="91" y="249"/>
                    <a:pt x="84" y="249"/>
                  </a:cubicBezTo>
                  <a:cubicBezTo>
                    <a:pt x="83" y="249"/>
                    <a:pt x="82" y="248"/>
                    <a:pt x="82" y="246"/>
                  </a:cubicBezTo>
                  <a:cubicBezTo>
                    <a:pt x="79" y="152"/>
                    <a:pt x="79" y="152"/>
                    <a:pt x="79" y="152"/>
                  </a:cubicBezTo>
                  <a:cubicBezTo>
                    <a:pt x="79" y="149"/>
                    <a:pt x="75" y="149"/>
                    <a:pt x="75" y="152"/>
                  </a:cubicBezTo>
                  <a:cubicBezTo>
                    <a:pt x="73" y="246"/>
                    <a:pt x="73" y="246"/>
                    <a:pt x="73" y="246"/>
                  </a:cubicBezTo>
                  <a:cubicBezTo>
                    <a:pt x="73" y="248"/>
                    <a:pt x="71" y="249"/>
                    <a:pt x="70" y="249"/>
                  </a:cubicBezTo>
                  <a:cubicBezTo>
                    <a:pt x="64" y="249"/>
                    <a:pt x="57" y="250"/>
                    <a:pt x="57" y="246"/>
                  </a:cubicBezTo>
                  <a:cubicBezTo>
                    <a:pt x="53" y="127"/>
                    <a:pt x="53" y="127"/>
                    <a:pt x="53" y="127"/>
                  </a:cubicBezTo>
                  <a:cubicBezTo>
                    <a:pt x="49" y="82"/>
                    <a:pt x="49" y="82"/>
                    <a:pt x="49" y="82"/>
                  </a:cubicBezTo>
                  <a:cubicBezTo>
                    <a:pt x="49" y="80"/>
                    <a:pt x="25" y="52"/>
                    <a:pt x="23" y="49"/>
                  </a:cubicBezTo>
                  <a:cubicBezTo>
                    <a:pt x="22" y="48"/>
                    <a:pt x="22" y="48"/>
                    <a:pt x="21" y="47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0" y="4"/>
                    <a:pt x="9" y="0"/>
                    <a:pt x="12" y="4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57" y="64"/>
                    <a:pt x="57" y="64"/>
                    <a:pt x="57" y="64"/>
                  </a:cubicBezTo>
                  <a:cubicBezTo>
                    <a:pt x="65" y="63"/>
                    <a:pt x="65" y="63"/>
                    <a:pt x="65" y="63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70"/>
                    <a:pt x="75" y="70"/>
                    <a:pt x="75" y="70"/>
                  </a:cubicBezTo>
                  <a:cubicBezTo>
                    <a:pt x="77" y="69"/>
                    <a:pt x="77" y="69"/>
                    <a:pt x="77" y="69"/>
                  </a:cubicBezTo>
                  <a:close/>
                  <a:moveTo>
                    <a:pt x="77" y="57"/>
                  </a:moveTo>
                  <a:cubicBezTo>
                    <a:pt x="68" y="57"/>
                    <a:pt x="62" y="40"/>
                    <a:pt x="62" y="33"/>
                  </a:cubicBezTo>
                  <a:cubicBezTo>
                    <a:pt x="62" y="14"/>
                    <a:pt x="92" y="14"/>
                    <a:pt x="92" y="33"/>
                  </a:cubicBezTo>
                  <a:cubicBezTo>
                    <a:pt x="92" y="40"/>
                    <a:pt x="87" y="57"/>
                    <a:pt x="77" y="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1"/>
            <p:cNvSpPr/>
            <p:nvPr/>
          </p:nvSpPr>
          <p:spPr>
            <a:xfrm>
              <a:off x="4376738" y="5726113"/>
              <a:ext cx="109538" cy="214313"/>
            </a:xfrm>
            <a:custGeom>
              <a:rect b="b" l="l" r="r" t="t"/>
              <a:pathLst>
                <a:path extrusionOk="0" h="80" w="41">
                  <a:moveTo>
                    <a:pt x="15" y="0"/>
                  </a:moveTo>
                  <a:cubicBezTo>
                    <a:pt x="9" y="0"/>
                    <a:pt x="4" y="5"/>
                    <a:pt x="4" y="10"/>
                  </a:cubicBezTo>
                  <a:cubicBezTo>
                    <a:pt x="4" y="16"/>
                    <a:pt x="8" y="28"/>
                    <a:pt x="15" y="28"/>
                  </a:cubicBezTo>
                  <a:cubicBezTo>
                    <a:pt x="21" y="28"/>
                    <a:pt x="25" y="16"/>
                    <a:pt x="25" y="10"/>
                  </a:cubicBezTo>
                  <a:cubicBezTo>
                    <a:pt x="25" y="5"/>
                    <a:pt x="21" y="0"/>
                    <a:pt x="15" y="0"/>
                  </a:cubicBezTo>
                  <a:close/>
                  <a:moveTo>
                    <a:pt x="41" y="80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39" y="39"/>
                    <a:pt x="39" y="37"/>
                    <a:pt x="38" y="36"/>
                  </a:cubicBezTo>
                  <a:cubicBezTo>
                    <a:pt x="36" y="35"/>
                    <a:pt x="34" y="35"/>
                    <a:pt x="32" y="34"/>
                  </a:cubicBezTo>
                  <a:cubicBezTo>
                    <a:pt x="28" y="33"/>
                    <a:pt x="25" y="32"/>
                    <a:pt x="21" y="3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5" y="32"/>
                    <a:pt x="3" y="33"/>
                    <a:pt x="0" y="34"/>
                  </a:cubicBezTo>
                  <a:cubicBezTo>
                    <a:pt x="1" y="36"/>
                    <a:pt x="2" y="38"/>
                    <a:pt x="2" y="40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1" y="80"/>
                    <a:pt x="41" y="80"/>
                    <a:pt x="41" y="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1"/>
            <p:cNvSpPr/>
            <p:nvPr/>
          </p:nvSpPr>
          <p:spPr>
            <a:xfrm>
              <a:off x="3830638" y="5726113"/>
              <a:ext cx="109538" cy="219075"/>
            </a:xfrm>
            <a:custGeom>
              <a:rect b="b" l="l" r="r" t="t"/>
              <a:pathLst>
                <a:path extrusionOk="0" h="82" w="41">
                  <a:moveTo>
                    <a:pt x="27" y="0"/>
                  </a:moveTo>
                  <a:cubicBezTo>
                    <a:pt x="32" y="0"/>
                    <a:pt x="37" y="5"/>
                    <a:pt x="37" y="10"/>
                  </a:cubicBezTo>
                  <a:cubicBezTo>
                    <a:pt x="37" y="16"/>
                    <a:pt x="33" y="28"/>
                    <a:pt x="27" y="28"/>
                  </a:cubicBezTo>
                  <a:cubicBezTo>
                    <a:pt x="20" y="28"/>
                    <a:pt x="16" y="16"/>
                    <a:pt x="16" y="10"/>
                  </a:cubicBezTo>
                  <a:cubicBezTo>
                    <a:pt x="16" y="5"/>
                    <a:pt x="21" y="0"/>
                    <a:pt x="27" y="0"/>
                  </a:cubicBezTo>
                  <a:close/>
                  <a:moveTo>
                    <a:pt x="0" y="82"/>
                  </a:moveTo>
                  <a:cubicBezTo>
                    <a:pt x="2" y="41"/>
                    <a:pt x="2" y="41"/>
                    <a:pt x="2" y="41"/>
                  </a:cubicBezTo>
                  <a:cubicBezTo>
                    <a:pt x="2" y="39"/>
                    <a:pt x="2" y="37"/>
                    <a:pt x="4" y="36"/>
                  </a:cubicBezTo>
                  <a:cubicBezTo>
                    <a:pt x="5" y="35"/>
                    <a:pt x="8" y="35"/>
                    <a:pt x="9" y="34"/>
                  </a:cubicBezTo>
                  <a:cubicBezTo>
                    <a:pt x="13" y="33"/>
                    <a:pt x="16" y="32"/>
                    <a:pt x="20" y="3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6" y="32"/>
                    <a:pt x="39" y="33"/>
                    <a:pt x="41" y="34"/>
                  </a:cubicBezTo>
                  <a:cubicBezTo>
                    <a:pt x="40" y="36"/>
                    <a:pt x="40" y="38"/>
                    <a:pt x="39" y="40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0" y="82"/>
                    <a:pt x="0" y="82"/>
                    <a:pt x="0" y="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1"/>
            <p:cNvSpPr/>
            <p:nvPr/>
          </p:nvSpPr>
          <p:spPr>
            <a:xfrm>
              <a:off x="4233863" y="5732463"/>
              <a:ext cx="142875" cy="263525"/>
            </a:xfrm>
            <a:custGeom>
              <a:rect b="b" l="l" r="r" t="t"/>
              <a:pathLst>
                <a:path extrusionOk="0" h="99" w="54">
                  <a:moveTo>
                    <a:pt x="26" y="0"/>
                  </a:moveTo>
                  <a:cubicBezTo>
                    <a:pt x="21" y="0"/>
                    <a:pt x="16" y="5"/>
                    <a:pt x="16" y="11"/>
                  </a:cubicBezTo>
                  <a:cubicBezTo>
                    <a:pt x="16" y="16"/>
                    <a:pt x="20" y="28"/>
                    <a:pt x="26" y="28"/>
                  </a:cubicBezTo>
                  <a:cubicBezTo>
                    <a:pt x="33" y="28"/>
                    <a:pt x="37" y="16"/>
                    <a:pt x="37" y="11"/>
                  </a:cubicBezTo>
                  <a:cubicBezTo>
                    <a:pt x="37" y="5"/>
                    <a:pt x="32" y="0"/>
                    <a:pt x="26" y="0"/>
                  </a:cubicBezTo>
                  <a:close/>
                  <a:moveTo>
                    <a:pt x="52" y="99"/>
                  </a:moveTo>
                  <a:cubicBezTo>
                    <a:pt x="54" y="68"/>
                    <a:pt x="54" y="68"/>
                    <a:pt x="54" y="6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40"/>
                    <a:pt x="51" y="38"/>
                    <a:pt x="49" y="37"/>
                  </a:cubicBezTo>
                  <a:cubicBezTo>
                    <a:pt x="48" y="36"/>
                    <a:pt x="45" y="35"/>
                    <a:pt x="44" y="35"/>
                  </a:cubicBezTo>
                  <a:cubicBezTo>
                    <a:pt x="40" y="33"/>
                    <a:pt x="37" y="32"/>
                    <a:pt x="33" y="31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7" y="32"/>
                    <a:pt x="10" y="34"/>
                    <a:pt x="4" y="36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52" y="99"/>
                    <a:pt x="52" y="99"/>
                    <a:pt x="52" y="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1"/>
            <p:cNvSpPr/>
            <p:nvPr/>
          </p:nvSpPr>
          <p:spPr>
            <a:xfrm>
              <a:off x="3941763" y="5732463"/>
              <a:ext cx="142875" cy="241300"/>
            </a:xfrm>
            <a:custGeom>
              <a:rect b="b" l="l" r="r" t="t"/>
              <a:pathLst>
                <a:path extrusionOk="0" h="91" w="53">
                  <a:moveTo>
                    <a:pt x="27" y="0"/>
                  </a:moveTo>
                  <a:cubicBezTo>
                    <a:pt x="33" y="0"/>
                    <a:pt x="38" y="5"/>
                    <a:pt x="38" y="11"/>
                  </a:cubicBezTo>
                  <a:cubicBezTo>
                    <a:pt x="38" y="16"/>
                    <a:pt x="34" y="28"/>
                    <a:pt x="27" y="28"/>
                  </a:cubicBezTo>
                  <a:cubicBezTo>
                    <a:pt x="20" y="28"/>
                    <a:pt x="16" y="16"/>
                    <a:pt x="16" y="11"/>
                  </a:cubicBezTo>
                  <a:cubicBezTo>
                    <a:pt x="16" y="5"/>
                    <a:pt x="21" y="0"/>
                    <a:pt x="27" y="0"/>
                  </a:cubicBezTo>
                  <a:close/>
                  <a:moveTo>
                    <a:pt x="1" y="91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3" y="40"/>
                    <a:pt x="3" y="38"/>
                    <a:pt x="4" y="37"/>
                  </a:cubicBezTo>
                  <a:cubicBezTo>
                    <a:pt x="5" y="36"/>
                    <a:pt x="8" y="35"/>
                    <a:pt x="10" y="35"/>
                  </a:cubicBezTo>
                  <a:cubicBezTo>
                    <a:pt x="14" y="33"/>
                    <a:pt x="16" y="32"/>
                    <a:pt x="21" y="31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7" y="32"/>
                    <a:pt x="40" y="33"/>
                    <a:pt x="44" y="35"/>
                  </a:cubicBezTo>
                  <a:cubicBezTo>
                    <a:pt x="45" y="35"/>
                    <a:pt x="48" y="36"/>
                    <a:pt x="49" y="36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3" y="91"/>
                    <a:pt x="53" y="91"/>
                    <a:pt x="53" y="91"/>
                  </a:cubicBezTo>
                  <a:cubicBezTo>
                    <a:pt x="1" y="91"/>
                    <a:pt x="1" y="91"/>
                    <a:pt x="1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6" name="Google Shape;486;p11"/>
          <p:cNvSpPr txBox="1"/>
          <p:nvPr/>
        </p:nvSpPr>
        <p:spPr>
          <a:xfrm>
            <a:off x="9231126" y="5116527"/>
            <a:ext cx="2578200" cy="18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Increases retention rate through ease of planning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2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87" name="Google Shape;48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417" y="5262324"/>
            <a:ext cx="822876" cy="82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2"/>
          <p:cNvSpPr/>
          <p:nvPr/>
        </p:nvSpPr>
        <p:spPr>
          <a:xfrm rot="-5400000">
            <a:off x="5939248" y="-5937455"/>
            <a:ext cx="313508" cy="1219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12"/>
          <p:cNvSpPr txBox="1"/>
          <p:nvPr/>
        </p:nvSpPr>
        <p:spPr>
          <a:xfrm>
            <a:off x="1" y="-500940"/>
            <a:ext cx="707753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None/>
            </a:pPr>
            <a:r>
              <a:rPr b="1" lang="en-US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Pre-Sale Pillar: Tactic Case Study</a:t>
            </a:r>
            <a:endParaRPr b="1" sz="2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5" name="Google Shape;495;p12"/>
          <p:cNvSpPr txBox="1"/>
          <p:nvPr>
            <p:ph type="title"/>
          </p:nvPr>
        </p:nvSpPr>
        <p:spPr>
          <a:xfrm>
            <a:off x="329509" y="294921"/>
            <a:ext cx="9253878" cy="1055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lvetica Neue"/>
              <a:buNone/>
            </a:pPr>
            <a:r>
              <a:rPr b="1" lang="en-US" sz="3600">
                <a:latin typeface="Helvetica Neue"/>
                <a:ea typeface="Helvetica Neue"/>
                <a:cs typeface="Helvetica Neue"/>
                <a:sym typeface="Helvetica Neue"/>
              </a:rPr>
              <a:t>Case Study: Sakura Navi </a:t>
            </a:r>
            <a:endParaRPr/>
          </a:p>
        </p:txBody>
      </p:sp>
      <p:sp>
        <p:nvSpPr>
          <p:cNvPr id="496" name="Google Shape;496;p12"/>
          <p:cNvSpPr txBox="1"/>
          <p:nvPr/>
        </p:nvSpPr>
        <p:spPr>
          <a:xfrm>
            <a:off x="329509" y="568982"/>
            <a:ext cx="1084370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</a:pPr>
            <a:r>
              <a:rPr i="1"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 forecasting &amp; tracking cherry blossom blooming times by location </a:t>
            </a:r>
            <a:endParaRPr i="1"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97" name="Google Shape;497;p12"/>
          <p:cNvCxnSpPr/>
          <p:nvPr/>
        </p:nvCxnSpPr>
        <p:spPr>
          <a:xfrm>
            <a:off x="419025" y="1462112"/>
            <a:ext cx="11062741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8" name="Google Shape;498;p12"/>
          <p:cNvSpPr txBox="1"/>
          <p:nvPr/>
        </p:nvSpPr>
        <p:spPr>
          <a:xfrm>
            <a:off x="4245210" y="5450010"/>
            <a:ext cx="6739466" cy="290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JMC’s Cherry Blossom Forecast App topped Hong Kong’s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Paid app </a:t>
            </a:r>
            <a:r>
              <a:rPr lang="en-U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charts with </a:t>
            </a:r>
            <a:r>
              <a:rPr lang="en-US" sz="2800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 million </a:t>
            </a:r>
            <a:r>
              <a:rPr lang="en-U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downloads for </a:t>
            </a:r>
            <a:r>
              <a:rPr lang="en-US" sz="2800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 years</a:t>
            </a:r>
            <a:endParaRPr sz="2000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99" name="Google Shape;499;p12"/>
          <p:cNvSpPr/>
          <p:nvPr/>
        </p:nvSpPr>
        <p:spPr>
          <a:xfrm>
            <a:off x="3980857" y="1946504"/>
            <a:ext cx="81598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Background: </a:t>
            </a: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Japan Meteorological Corporation (JMC)</a:t>
            </a:r>
            <a:endParaRPr/>
          </a:p>
        </p:txBody>
      </p:sp>
      <p:sp>
        <p:nvSpPr>
          <p:cNvPr id="500" name="Google Shape;500;p12"/>
          <p:cNvSpPr txBox="1"/>
          <p:nvPr/>
        </p:nvSpPr>
        <p:spPr>
          <a:xfrm>
            <a:off x="4826890" y="3159575"/>
            <a:ext cx="263499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Announce estimations</a:t>
            </a:r>
            <a:endParaRPr b="1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1" name="Google Shape;501;p12"/>
          <p:cNvSpPr/>
          <p:nvPr/>
        </p:nvSpPr>
        <p:spPr>
          <a:xfrm>
            <a:off x="4082319" y="3734765"/>
            <a:ext cx="359410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Posts estimated dates of flowering &amp; full bloom at 1000+ cherry blossom locations </a:t>
            </a:r>
            <a:endParaRPr/>
          </a:p>
        </p:txBody>
      </p:sp>
      <p:sp>
        <p:nvSpPr>
          <p:cNvPr id="502" name="Google Shape;502;p12"/>
          <p:cNvSpPr txBox="1"/>
          <p:nvPr/>
        </p:nvSpPr>
        <p:spPr>
          <a:xfrm>
            <a:off x="8554702" y="3159575"/>
            <a:ext cx="251306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Notifications </a:t>
            </a:r>
            <a:endParaRPr b="1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3" name="Google Shape;503;p12"/>
          <p:cNvSpPr/>
          <p:nvPr/>
        </p:nvSpPr>
        <p:spPr>
          <a:xfrm>
            <a:off x="7914148" y="3733976"/>
            <a:ext cx="350060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Users can receive notifications about selected spots </a:t>
            </a:r>
            <a:endParaRPr/>
          </a:p>
        </p:txBody>
      </p:sp>
      <p:sp>
        <p:nvSpPr>
          <p:cNvPr id="504" name="Google Shape;504;p12"/>
          <p:cNvSpPr/>
          <p:nvPr/>
        </p:nvSpPr>
        <p:spPr>
          <a:xfrm>
            <a:off x="3980857" y="2539105"/>
            <a:ext cx="76748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Method: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5" name="Google Shape;505;p12"/>
          <p:cNvSpPr/>
          <p:nvPr/>
        </p:nvSpPr>
        <p:spPr>
          <a:xfrm>
            <a:off x="4057267" y="4937691"/>
            <a:ext cx="76748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Impact: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06" name="Google Shape;506;p12"/>
          <p:cNvCxnSpPr/>
          <p:nvPr/>
        </p:nvCxnSpPr>
        <p:spPr>
          <a:xfrm>
            <a:off x="4057267" y="2427009"/>
            <a:ext cx="7256251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7" name="Google Shape;507;p12"/>
          <p:cNvCxnSpPr/>
          <p:nvPr/>
        </p:nvCxnSpPr>
        <p:spPr>
          <a:xfrm>
            <a:off x="4090260" y="4849769"/>
            <a:ext cx="7256251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08" name="Google Shape;50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1391" y="1822832"/>
            <a:ext cx="2423058" cy="4321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43268" y="2988855"/>
            <a:ext cx="625933" cy="625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65165" y="2998583"/>
            <a:ext cx="625931" cy="625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71616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13"/>
          <p:cNvSpPr txBox="1"/>
          <p:nvPr/>
        </p:nvSpPr>
        <p:spPr>
          <a:xfrm>
            <a:off x="5098018" y="2411664"/>
            <a:ext cx="218596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Pillar 2:</a:t>
            </a:r>
            <a:endParaRPr b="1" i="0" sz="36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6" name="Google Shape;516;p13"/>
          <p:cNvSpPr/>
          <p:nvPr/>
        </p:nvSpPr>
        <p:spPr>
          <a:xfrm rot="5400000">
            <a:off x="6121147" y="969204"/>
            <a:ext cx="124590" cy="43021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13"/>
          <p:cNvSpPr txBox="1"/>
          <p:nvPr/>
        </p:nvSpPr>
        <p:spPr>
          <a:xfrm>
            <a:off x="3883402" y="3182588"/>
            <a:ext cx="461520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Point-of-Sale: Explore</a:t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14"/>
          <p:cNvSpPr/>
          <p:nvPr/>
        </p:nvSpPr>
        <p:spPr>
          <a:xfrm rot="-5400000">
            <a:off x="5939248" y="-5937455"/>
            <a:ext cx="313508" cy="1219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14"/>
          <p:cNvSpPr txBox="1"/>
          <p:nvPr/>
        </p:nvSpPr>
        <p:spPr>
          <a:xfrm>
            <a:off x="1" y="-500940"/>
            <a:ext cx="707753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None/>
            </a:pPr>
            <a:r>
              <a:rPr b="1" lang="en-US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Point-of-Sale Pillar: Overview &amp; Tactic</a:t>
            </a:r>
            <a:endParaRPr b="1" sz="2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5" name="Google Shape;525;p14"/>
          <p:cNvSpPr/>
          <p:nvPr/>
        </p:nvSpPr>
        <p:spPr>
          <a:xfrm>
            <a:off x="1" y="4197246"/>
            <a:ext cx="12192002" cy="266075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14"/>
          <p:cNvSpPr txBox="1"/>
          <p:nvPr>
            <p:ph type="title"/>
          </p:nvPr>
        </p:nvSpPr>
        <p:spPr>
          <a:xfrm>
            <a:off x="329509" y="278400"/>
            <a:ext cx="9253878" cy="1055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lvetica Neue"/>
              <a:buNone/>
            </a:pPr>
            <a:r>
              <a:rPr b="1" lang="en-US" sz="3600">
                <a:latin typeface="Helvetica Neue"/>
                <a:ea typeface="Helvetica Neue"/>
                <a:cs typeface="Helvetica Neue"/>
                <a:sym typeface="Helvetica Neue"/>
              </a:rPr>
              <a:t>RFID Photography Technology</a:t>
            </a:r>
            <a:endParaRPr/>
          </a:p>
        </p:txBody>
      </p:sp>
      <p:sp>
        <p:nvSpPr>
          <p:cNvPr id="527" name="Google Shape;527;p14"/>
          <p:cNvSpPr txBox="1"/>
          <p:nvPr/>
        </p:nvSpPr>
        <p:spPr>
          <a:xfrm>
            <a:off x="329509" y="568982"/>
            <a:ext cx="1230719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</a:pPr>
            <a:r>
              <a:rPr i="1"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Automated photo system that enables users to easily view and share experiences  </a:t>
            </a:r>
            <a:endParaRPr i="1"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28" name="Google Shape;528;p14"/>
          <p:cNvCxnSpPr/>
          <p:nvPr/>
        </p:nvCxnSpPr>
        <p:spPr>
          <a:xfrm>
            <a:off x="419025" y="1462112"/>
            <a:ext cx="11062741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9" name="Google Shape;529;p14"/>
          <p:cNvCxnSpPr>
            <a:endCxn id="525" idx="0"/>
          </p:cNvCxnSpPr>
          <p:nvPr/>
        </p:nvCxnSpPr>
        <p:spPr>
          <a:xfrm>
            <a:off x="6057902" y="1462146"/>
            <a:ext cx="38100" cy="27351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530" name="Google Shape;530;p14"/>
          <p:cNvGrpSpPr/>
          <p:nvPr/>
        </p:nvGrpSpPr>
        <p:grpSpPr>
          <a:xfrm>
            <a:off x="662616" y="1616558"/>
            <a:ext cx="557821" cy="552638"/>
            <a:chOff x="3286923" y="650909"/>
            <a:chExt cx="833228" cy="833228"/>
          </a:xfrm>
        </p:grpSpPr>
        <p:sp>
          <p:nvSpPr>
            <p:cNvPr id="531" name="Google Shape;531;p14"/>
            <p:cNvSpPr/>
            <p:nvPr/>
          </p:nvSpPr>
          <p:spPr>
            <a:xfrm>
              <a:off x="3286923" y="650909"/>
              <a:ext cx="833228" cy="833228"/>
            </a:xfrm>
            <a:prstGeom prst="ellipse">
              <a:avLst/>
            </a:prstGeom>
            <a:solidFill>
              <a:srgbClr val="ED7D3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4"/>
            <p:cNvSpPr txBox="1"/>
            <p:nvPr/>
          </p:nvSpPr>
          <p:spPr>
            <a:xfrm>
              <a:off x="3408948" y="772931"/>
              <a:ext cx="589183" cy="589182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Helvetica Neue"/>
                <a:buNone/>
              </a:pPr>
              <a:r>
                <a:rPr b="1" lang="en-US" sz="24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1.</a:t>
              </a:r>
              <a:endParaRPr/>
            </a:p>
          </p:txBody>
        </p:sp>
      </p:grpSp>
      <p:sp>
        <p:nvSpPr>
          <p:cNvPr id="533" name="Google Shape;533;p14"/>
          <p:cNvSpPr/>
          <p:nvPr/>
        </p:nvSpPr>
        <p:spPr>
          <a:xfrm>
            <a:off x="1354131" y="1555286"/>
            <a:ext cx="4732831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RFID tags embedded into items worn by participants</a:t>
            </a:r>
            <a:endParaRPr sz="1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4" name="Google Shape;534;p14"/>
          <p:cNvSpPr/>
          <p:nvPr/>
        </p:nvSpPr>
        <p:spPr>
          <a:xfrm>
            <a:off x="1337639" y="2234414"/>
            <a:ext cx="4732831" cy="969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Sensors enable strategically placed cameras and motion triggers to automatically capture and sort images</a:t>
            </a:r>
            <a:endParaRPr sz="1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5" name="Google Shape;535;p14"/>
          <p:cNvSpPr/>
          <p:nvPr/>
        </p:nvSpPr>
        <p:spPr>
          <a:xfrm>
            <a:off x="6425510" y="1783420"/>
            <a:ext cx="5162873" cy="2123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60% </a:t>
            </a:r>
            <a:r>
              <a:rPr lang="en-US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 all travelers and </a:t>
            </a:r>
            <a:r>
              <a:rPr b="1" lang="en-US" sz="2200">
                <a:solidFill>
                  <a:srgbClr val="ED7D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97% </a:t>
            </a:r>
            <a:r>
              <a:rPr lang="en-US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 Millennials share their trip photos</a:t>
            </a:r>
            <a:r>
              <a:rPr baseline="30000"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24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User-generated content inspires more people to attend an event or attraction they had not considered before</a:t>
            </a:r>
            <a:endParaRPr/>
          </a:p>
        </p:txBody>
      </p:sp>
      <p:sp>
        <p:nvSpPr>
          <p:cNvPr id="536" name="Google Shape;536;p14"/>
          <p:cNvSpPr txBox="1"/>
          <p:nvPr/>
        </p:nvSpPr>
        <p:spPr>
          <a:xfrm>
            <a:off x="195790" y="4373079"/>
            <a:ext cx="448464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Impact:</a:t>
            </a:r>
            <a:endParaRPr b="1" sz="2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7" name="Google Shape;537;p14"/>
          <p:cNvSpPr txBox="1"/>
          <p:nvPr/>
        </p:nvSpPr>
        <p:spPr>
          <a:xfrm>
            <a:off x="1384344" y="5041449"/>
            <a:ext cx="2743155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Capture high-quality photos without distracting guests from their experience</a:t>
            </a:r>
            <a:endParaRPr sz="22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38" name="Google Shape;538;p14"/>
          <p:cNvSpPr txBox="1"/>
          <p:nvPr/>
        </p:nvSpPr>
        <p:spPr>
          <a:xfrm>
            <a:off x="5448935" y="5041449"/>
            <a:ext cx="2536189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Photos can be easily and immediately shared and uploaded </a:t>
            </a:r>
            <a:endParaRPr sz="22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39" name="Google Shape;539;p14"/>
          <p:cNvSpPr txBox="1"/>
          <p:nvPr/>
        </p:nvSpPr>
        <p:spPr>
          <a:xfrm>
            <a:off x="9006946" y="5074539"/>
            <a:ext cx="2953493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Simultaneously generate content for digital activation and social media</a:t>
            </a:r>
            <a:endParaRPr sz="22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540" name="Google Shape;540;p14"/>
          <p:cNvGrpSpPr/>
          <p:nvPr/>
        </p:nvGrpSpPr>
        <p:grpSpPr>
          <a:xfrm>
            <a:off x="4445000" y="5192558"/>
            <a:ext cx="930461" cy="872307"/>
            <a:chOff x="-3625851" y="4945063"/>
            <a:chExt cx="508000" cy="476250"/>
          </a:xfrm>
        </p:grpSpPr>
        <p:sp>
          <p:nvSpPr>
            <p:cNvPr id="541" name="Google Shape;541;p14"/>
            <p:cNvSpPr/>
            <p:nvPr/>
          </p:nvSpPr>
          <p:spPr>
            <a:xfrm>
              <a:off x="-3265488" y="5029200"/>
              <a:ext cx="12700" cy="79375"/>
            </a:xfrm>
            <a:custGeom>
              <a:rect b="b" l="l" r="r" t="t"/>
              <a:pathLst>
                <a:path extrusionOk="0" h="226" w="35">
                  <a:moveTo>
                    <a:pt x="35" y="226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4" y="223"/>
                    <a:pt x="9" y="223"/>
                    <a:pt x="13" y="223"/>
                  </a:cubicBezTo>
                  <a:cubicBezTo>
                    <a:pt x="21" y="223"/>
                    <a:pt x="28" y="224"/>
                    <a:pt x="35" y="226"/>
                  </a:cubicBez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4"/>
            <p:cNvSpPr/>
            <p:nvPr/>
          </p:nvSpPr>
          <p:spPr>
            <a:xfrm>
              <a:off x="-3495676" y="5029200"/>
              <a:ext cx="12700" cy="2032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4"/>
            <p:cNvSpPr/>
            <p:nvPr/>
          </p:nvSpPr>
          <p:spPr>
            <a:xfrm>
              <a:off x="-3228976" y="5029200"/>
              <a:ext cx="28575" cy="109538"/>
            </a:xfrm>
            <a:custGeom>
              <a:rect b="b" l="l" r="r" t="t"/>
              <a:pathLst>
                <a:path extrusionOk="0" h="69" w="18">
                  <a:moveTo>
                    <a:pt x="18" y="0"/>
                  </a:moveTo>
                  <a:lnTo>
                    <a:pt x="0" y="0"/>
                  </a:lnTo>
                  <a:lnTo>
                    <a:pt x="0" y="59"/>
                  </a:lnTo>
                  <a:lnTo>
                    <a:pt x="18" y="69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4"/>
            <p:cNvSpPr/>
            <p:nvPr/>
          </p:nvSpPr>
          <p:spPr>
            <a:xfrm>
              <a:off x="-3536951" y="5029200"/>
              <a:ext cx="26988" cy="2032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4"/>
            <p:cNvSpPr/>
            <p:nvPr/>
          </p:nvSpPr>
          <p:spPr>
            <a:xfrm>
              <a:off x="-3333751" y="5029200"/>
              <a:ext cx="41275" cy="2032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4"/>
            <p:cNvSpPr/>
            <p:nvPr/>
          </p:nvSpPr>
          <p:spPr>
            <a:xfrm>
              <a:off x="-3468688" y="5029200"/>
              <a:ext cx="42863" cy="2032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4"/>
            <p:cNvSpPr/>
            <p:nvPr/>
          </p:nvSpPr>
          <p:spPr>
            <a:xfrm>
              <a:off x="-3386138" y="5029200"/>
              <a:ext cx="25400" cy="2032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4"/>
            <p:cNvSpPr/>
            <p:nvPr/>
          </p:nvSpPr>
          <p:spPr>
            <a:xfrm>
              <a:off x="-3625851" y="4945063"/>
              <a:ext cx="508000" cy="369888"/>
            </a:xfrm>
            <a:custGeom>
              <a:rect b="b" l="l" r="r" t="t"/>
              <a:pathLst>
                <a:path extrusionOk="0" h="1044" w="1437">
                  <a:moveTo>
                    <a:pt x="1421" y="16"/>
                  </a:moveTo>
                  <a:cubicBezTo>
                    <a:pt x="1421" y="16"/>
                    <a:pt x="1421" y="16"/>
                    <a:pt x="1421" y="16"/>
                  </a:cubicBezTo>
                  <a:cubicBezTo>
                    <a:pt x="1410" y="6"/>
                    <a:pt x="1396" y="0"/>
                    <a:pt x="1381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41" y="0"/>
                    <a:pt x="27" y="6"/>
                    <a:pt x="16" y="16"/>
                  </a:cubicBezTo>
                  <a:cubicBezTo>
                    <a:pt x="6" y="27"/>
                    <a:pt x="0" y="41"/>
                    <a:pt x="0" y="56"/>
                  </a:cubicBezTo>
                  <a:cubicBezTo>
                    <a:pt x="0" y="987"/>
                    <a:pt x="0" y="987"/>
                    <a:pt x="0" y="987"/>
                  </a:cubicBezTo>
                  <a:cubicBezTo>
                    <a:pt x="0" y="1002"/>
                    <a:pt x="6" y="1017"/>
                    <a:pt x="16" y="1027"/>
                  </a:cubicBezTo>
                  <a:cubicBezTo>
                    <a:pt x="27" y="1038"/>
                    <a:pt x="41" y="1044"/>
                    <a:pt x="56" y="1044"/>
                  </a:cubicBezTo>
                  <a:cubicBezTo>
                    <a:pt x="1381" y="1044"/>
                    <a:pt x="1381" y="1044"/>
                    <a:pt x="1381" y="1044"/>
                  </a:cubicBezTo>
                  <a:cubicBezTo>
                    <a:pt x="1396" y="1044"/>
                    <a:pt x="1410" y="1038"/>
                    <a:pt x="1421" y="1027"/>
                  </a:cubicBezTo>
                  <a:cubicBezTo>
                    <a:pt x="1432" y="1017"/>
                    <a:pt x="1437" y="1002"/>
                    <a:pt x="1437" y="987"/>
                  </a:cubicBezTo>
                  <a:cubicBezTo>
                    <a:pt x="1437" y="56"/>
                    <a:pt x="1437" y="56"/>
                    <a:pt x="1437" y="56"/>
                  </a:cubicBezTo>
                  <a:cubicBezTo>
                    <a:pt x="1437" y="41"/>
                    <a:pt x="1432" y="27"/>
                    <a:pt x="1421" y="16"/>
                  </a:cubicBezTo>
                  <a:close/>
                  <a:moveTo>
                    <a:pt x="1325" y="931"/>
                  </a:moveTo>
                  <a:cubicBezTo>
                    <a:pt x="113" y="931"/>
                    <a:pt x="113" y="931"/>
                    <a:pt x="113" y="931"/>
                  </a:cubicBezTo>
                  <a:cubicBezTo>
                    <a:pt x="113" y="113"/>
                    <a:pt x="113" y="113"/>
                    <a:pt x="113" y="113"/>
                  </a:cubicBezTo>
                  <a:cubicBezTo>
                    <a:pt x="1325" y="113"/>
                    <a:pt x="1325" y="113"/>
                    <a:pt x="1325" y="113"/>
                  </a:cubicBezTo>
                  <a:lnTo>
                    <a:pt x="1325" y="93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4"/>
            <p:cNvSpPr/>
            <p:nvPr/>
          </p:nvSpPr>
          <p:spPr>
            <a:xfrm>
              <a:off x="-3511551" y="5340350"/>
              <a:ext cx="279400" cy="80963"/>
            </a:xfrm>
            <a:custGeom>
              <a:rect b="b" l="l" r="r" t="t"/>
              <a:pathLst>
                <a:path extrusionOk="0" h="230" w="789">
                  <a:moveTo>
                    <a:pt x="678" y="118"/>
                  </a:moveTo>
                  <a:cubicBezTo>
                    <a:pt x="586" y="118"/>
                    <a:pt x="586" y="118"/>
                    <a:pt x="586" y="118"/>
                  </a:cubicBezTo>
                  <a:cubicBezTo>
                    <a:pt x="586" y="0"/>
                    <a:pt x="586" y="0"/>
                    <a:pt x="586" y="0"/>
                  </a:cubicBezTo>
                  <a:cubicBezTo>
                    <a:pt x="204" y="0"/>
                    <a:pt x="204" y="0"/>
                    <a:pt x="204" y="0"/>
                  </a:cubicBezTo>
                  <a:cubicBezTo>
                    <a:pt x="204" y="118"/>
                    <a:pt x="204" y="118"/>
                    <a:pt x="204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50" y="118"/>
                    <a:pt x="0" y="168"/>
                    <a:pt x="0" y="229"/>
                  </a:cubicBezTo>
                  <a:cubicBezTo>
                    <a:pt x="0" y="230"/>
                    <a:pt x="789" y="230"/>
                    <a:pt x="789" y="229"/>
                  </a:cubicBezTo>
                  <a:cubicBezTo>
                    <a:pt x="789" y="168"/>
                    <a:pt x="739" y="118"/>
                    <a:pt x="678" y="118"/>
                  </a:cubicBez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4"/>
            <p:cNvSpPr/>
            <p:nvPr/>
          </p:nvSpPr>
          <p:spPr>
            <a:xfrm>
              <a:off x="-3267076" y="5133975"/>
              <a:ext cx="79375" cy="100013"/>
            </a:xfrm>
            <a:custGeom>
              <a:rect b="b" l="l" r="r" t="t"/>
              <a:pathLst>
                <a:path extrusionOk="0" h="284" w="223">
                  <a:moveTo>
                    <a:pt x="54" y="231"/>
                  </a:moveTo>
                  <a:cubicBezTo>
                    <a:pt x="56" y="237"/>
                    <a:pt x="61" y="242"/>
                    <a:pt x="68" y="243"/>
                  </a:cubicBezTo>
                  <a:cubicBezTo>
                    <a:pt x="68" y="243"/>
                    <a:pt x="69" y="243"/>
                    <a:pt x="70" y="243"/>
                  </a:cubicBezTo>
                  <a:cubicBezTo>
                    <a:pt x="76" y="243"/>
                    <a:pt x="81" y="240"/>
                    <a:pt x="84" y="235"/>
                  </a:cubicBezTo>
                  <a:cubicBezTo>
                    <a:pt x="110" y="193"/>
                    <a:pt x="110" y="193"/>
                    <a:pt x="110" y="193"/>
                  </a:cubicBezTo>
                  <a:cubicBezTo>
                    <a:pt x="171" y="278"/>
                    <a:pt x="171" y="278"/>
                    <a:pt x="171" y="278"/>
                  </a:cubicBezTo>
                  <a:cubicBezTo>
                    <a:pt x="173" y="281"/>
                    <a:pt x="177" y="283"/>
                    <a:pt x="181" y="284"/>
                  </a:cubicBezTo>
                  <a:cubicBezTo>
                    <a:pt x="182" y="284"/>
                    <a:pt x="183" y="284"/>
                    <a:pt x="184" y="284"/>
                  </a:cubicBezTo>
                  <a:cubicBezTo>
                    <a:pt x="187" y="284"/>
                    <a:pt x="190" y="283"/>
                    <a:pt x="193" y="281"/>
                  </a:cubicBezTo>
                  <a:cubicBezTo>
                    <a:pt x="216" y="265"/>
                    <a:pt x="216" y="265"/>
                    <a:pt x="216" y="265"/>
                  </a:cubicBezTo>
                  <a:cubicBezTo>
                    <a:pt x="219" y="262"/>
                    <a:pt x="221" y="259"/>
                    <a:pt x="222" y="255"/>
                  </a:cubicBezTo>
                  <a:cubicBezTo>
                    <a:pt x="223" y="250"/>
                    <a:pt x="222" y="246"/>
                    <a:pt x="219" y="243"/>
                  </a:cubicBezTo>
                  <a:cubicBezTo>
                    <a:pt x="159" y="159"/>
                    <a:pt x="159" y="159"/>
                    <a:pt x="159" y="159"/>
                  </a:cubicBezTo>
                  <a:cubicBezTo>
                    <a:pt x="206" y="147"/>
                    <a:pt x="206" y="147"/>
                    <a:pt x="206" y="147"/>
                  </a:cubicBezTo>
                  <a:cubicBezTo>
                    <a:pt x="213" y="145"/>
                    <a:pt x="217" y="140"/>
                    <a:pt x="218" y="133"/>
                  </a:cubicBezTo>
                  <a:cubicBezTo>
                    <a:pt x="219" y="127"/>
                    <a:pt x="216" y="121"/>
                    <a:pt x="211" y="1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0" y="0"/>
                    <a:pt x="13" y="0"/>
                    <a:pt x="8" y="4"/>
                  </a:cubicBezTo>
                  <a:cubicBezTo>
                    <a:pt x="3" y="8"/>
                    <a:pt x="0" y="15"/>
                    <a:pt x="2" y="21"/>
                  </a:cubicBezTo>
                  <a:lnTo>
                    <a:pt x="54" y="231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hoto-camera (2).png" id="551" name="Google Shape;55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126" y="5175250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stagram.png" id="552" name="Google Shape;55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2125" y="5080000"/>
            <a:ext cx="1047750" cy="10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14"/>
          <p:cNvSpPr/>
          <p:nvPr/>
        </p:nvSpPr>
        <p:spPr>
          <a:xfrm>
            <a:off x="1352741" y="3161856"/>
            <a:ext cx="4683475" cy="969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Photos and RFID information are immediately uploaded, customers find their images via tag number </a:t>
            </a:r>
            <a:endParaRPr sz="1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54" name="Google Shape;554;p14"/>
          <p:cNvGrpSpPr/>
          <p:nvPr/>
        </p:nvGrpSpPr>
        <p:grpSpPr>
          <a:xfrm>
            <a:off x="666585" y="2428778"/>
            <a:ext cx="557821" cy="552638"/>
            <a:chOff x="3286923" y="650909"/>
            <a:chExt cx="833228" cy="833228"/>
          </a:xfrm>
        </p:grpSpPr>
        <p:sp>
          <p:nvSpPr>
            <p:cNvPr id="555" name="Google Shape;555;p14"/>
            <p:cNvSpPr/>
            <p:nvPr/>
          </p:nvSpPr>
          <p:spPr>
            <a:xfrm>
              <a:off x="3286923" y="650909"/>
              <a:ext cx="833228" cy="833228"/>
            </a:xfrm>
            <a:prstGeom prst="ellipse">
              <a:avLst/>
            </a:prstGeom>
            <a:solidFill>
              <a:srgbClr val="ED7D3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4"/>
            <p:cNvSpPr txBox="1"/>
            <p:nvPr/>
          </p:nvSpPr>
          <p:spPr>
            <a:xfrm>
              <a:off x="3408948" y="772931"/>
              <a:ext cx="589183" cy="589182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Helvetica Neue"/>
                <a:buNone/>
              </a:pPr>
              <a:r>
                <a:rPr b="1" lang="en-US" sz="24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2.</a:t>
              </a:r>
              <a:endParaRPr/>
            </a:p>
          </p:txBody>
        </p:sp>
      </p:grpSp>
      <p:grpSp>
        <p:nvGrpSpPr>
          <p:cNvPr id="557" name="Google Shape;557;p14"/>
          <p:cNvGrpSpPr/>
          <p:nvPr/>
        </p:nvGrpSpPr>
        <p:grpSpPr>
          <a:xfrm>
            <a:off x="666584" y="3286543"/>
            <a:ext cx="557821" cy="552638"/>
            <a:chOff x="3286923" y="650909"/>
            <a:chExt cx="833228" cy="833228"/>
          </a:xfrm>
        </p:grpSpPr>
        <p:sp>
          <p:nvSpPr>
            <p:cNvPr id="558" name="Google Shape;558;p14"/>
            <p:cNvSpPr/>
            <p:nvPr/>
          </p:nvSpPr>
          <p:spPr>
            <a:xfrm>
              <a:off x="3286923" y="650909"/>
              <a:ext cx="833228" cy="833228"/>
            </a:xfrm>
            <a:prstGeom prst="ellipse">
              <a:avLst/>
            </a:prstGeom>
            <a:solidFill>
              <a:srgbClr val="ED7D3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4"/>
            <p:cNvSpPr txBox="1"/>
            <p:nvPr/>
          </p:nvSpPr>
          <p:spPr>
            <a:xfrm>
              <a:off x="3408948" y="772931"/>
              <a:ext cx="589183" cy="589182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Helvetica Neue"/>
                <a:buNone/>
              </a:pPr>
              <a:r>
                <a:rPr b="1" lang="en-US" sz="24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3.</a:t>
              </a:r>
              <a:endParaRPr/>
            </a:p>
          </p:txBody>
        </p:sp>
      </p:grpSp>
      <p:sp>
        <p:nvSpPr>
          <p:cNvPr id="560" name="Google Shape;560;p14"/>
          <p:cNvSpPr txBox="1"/>
          <p:nvPr/>
        </p:nvSpPr>
        <p:spPr>
          <a:xfrm>
            <a:off x="9159875" y="64425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                                   </a:t>
            </a:r>
            <a:r>
              <a:rPr baseline="30000" i="1" lang="en-US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i="1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Olapic Inc.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5"/>
          <p:cNvSpPr/>
          <p:nvPr/>
        </p:nvSpPr>
        <p:spPr>
          <a:xfrm rot="-5400000">
            <a:off x="5939248" y="-5937455"/>
            <a:ext cx="313508" cy="1219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15"/>
          <p:cNvSpPr txBox="1"/>
          <p:nvPr/>
        </p:nvSpPr>
        <p:spPr>
          <a:xfrm>
            <a:off x="1" y="-500940"/>
            <a:ext cx="707753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None/>
            </a:pPr>
            <a:r>
              <a:rPr b="1" lang="en-US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Point-of-Sale Pillar: Tactic Case Study</a:t>
            </a:r>
            <a:endParaRPr b="1" sz="2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8" name="Google Shape;568;p15"/>
          <p:cNvSpPr txBox="1"/>
          <p:nvPr>
            <p:ph type="title"/>
          </p:nvPr>
        </p:nvSpPr>
        <p:spPr>
          <a:xfrm>
            <a:off x="329509" y="294921"/>
            <a:ext cx="9253878" cy="1055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lvetica Neue"/>
              <a:buNone/>
            </a:pPr>
            <a:r>
              <a:rPr b="1" lang="en-US" sz="3600">
                <a:latin typeface="Helvetica Neue"/>
                <a:ea typeface="Helvetica Neue"/>
                <a:cs typeface="Helvetica Neue"/>
                <a:sym typeface="Helvetica Neue"/>
              </a:rPr>
              <a:t>Case Study: Cypress Hill Eco-Adventures</a:t>
            </a:r>
            <a:endParaRPr/>
          </a:p>
        </p:txBody>
      </p:sp>
      <p:sp>
        <p:nvSpPr>
          <p:cNvPr id="569" name="Google Shape;569;p15"/>
          <p:cNvSpPr txBox="1"/>
          <p:nvPr/>
        </p:nvSpPr>
        <p:spPr>
          <a:xfrm>
            <a:off x="329509" y="568982"/>
            <a:ext cx="905991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</a:pPr>
            <a:r>
              <a:rPr i="1"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Meeting consumer demand for high-quality, shareable photos </a:t>
            </a:r>
            <a:endParaRPr i="1"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70" name="Google Shape;570;p15"/>
          <p:cNvCxnSpPr/>
          <p:nvPr/>
        </p:nvCxnSpPr>
        <p:spPr>
          <a:xfrm>
            <a:off x="419025" y="1462112"/>
            <a:ext cx="11062741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1" name="Google Shape;571;p15"/>
          <p:cNvSpPr txBox="1"/>
          <p:nvPr/>
        </p:nvSpPr>
        <p:spPr>
          <a:xfrm>
            <a:off x="4245210" y="4997790"/>
            <a:ext cx="6739466" cy="290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Before the photo system, Cypress Hills had</a:t>
            </a:r>
            <a:r>
              <a:rPr lang="en-US" sz="2400">
                <a:solidFill>
                  <a:srgbClr val="ED7D3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12% </a:t>
            </a:r>
            <a:r>
              <a:rPr lang="en-U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return and </a:t>
            </a:r>
            <a:r>
              <a:rPr lang="en-US" sz="2400">
                <a:solidFill>
                  <a:srgbClr val="ED7D3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10% </a:t>
            </a:r>
            <a:r>
              <a:rPr lang="en-U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word-of-mouth customers. After a year with the photography technology, the park saw </a:t>
            </a:r>
            <a:r>
              <a:rPr lang="en-US" sz="2400">
                <a:solidFill>
                  <a:srgbClr val="ED7D3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28% </a:t>
            </a:r>
            <a:r>
              <a:rPr lang="en-U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return and </a:t>
            </a:r>
            <a:r>
              <a:rPr lang="en-US" sz="2400">
                <a:solidFill>
                  <a:srgbClr val="ED7D3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36% </a:t>
            </a:r>
            <a:r>
              <a:rPr lang="en-U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word-of-mouth customers.    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72" name="Google Shape;572;p15"/>
          <p:cNvSpPr/>
          <p:nvPr/>
        </p:nvSpPr>
        <p:spPr>
          <a:xfrm>
            <a:off x="3980857" y="1946504"/>
            <a:ext cx="81598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Background: </a:t>
            </a: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Adventure park in Saskatchewan, Canada  </a:t>
            </a:r>
            <a:endParaRPr/>
          </a:p>
        </p:txBody>
      </p:sp>
      <p:sp>
        <p:nvSpPr>
          <p:cNvPr id="573" name="Google Shape;573;p15"/>
          <p:cNvSpPr txBox="1"/>
          <p:nvPr/>
        </p:nvSpPr>
        <p:spPr>
          <a:xfrm>
            <a:off x="4122562" y="3037219"/>
            <a:ext cx="263499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System Implementation</a:t>
            </a:r>
            <a:endParaRPr b="1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4" name="Google Shape;574;p15"/>
          <p:cNvSpPr/>
          <p:nvPr/>
        </p:nvSpPr>
        <p:spPr>
          <a:xfrm>
            <a:off x="4057267" y="3537410"/>
            <a:ext cx="359410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Partnered with Fotaflo to install RFID sensors and cameras along ziplines and other photo-ops</a:t>
            </a:r>
            <a:endParaRPr/>
          </a:p>
        </p:txBody>
      </p:sp>
      <p:sp>
        <p:nvSpPr>
          <p:cNvPr id="575" name="Google Shape;575;p15"/>
          <p:cNvSpPr txBox="1"/>
          <p:nvPr/>
        </p:nvSpPr>
        <p:spPr>
          <a:xfrm>
            <a:off x="7788988" y="3059600"/>
            <a:ext cx="341876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Frictionless Process</a:t>
            </a:r>
            <a:endParaRPr b="1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6" name="Google Shape;576;p15"/>
          <p:cNvSpPr/>
          <p:nvPr/>
        </p:nvSpPr>
        <p:spPr>
          <a:xfrm>
            <a:off x="7787148" y="3549147"/>
            <a:ext cx="350060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Photographs distributed such that they are easily accessible and shareable</a:t>
            </a:r>
            <a:endParaRPr/>
          </a:p>
        </p:txBody>
      </p:sp>
      <p:sp>
        <p:nvSpPr>
          <p:cNvPr id="577" name="Google Shape;577;p15"/>
          <p:cNvSpPr/>
          <p:nvPr/>
        </p:nvSpPr>
        <p:spPr>
          <a:xfrm>
            <a:off x="3980857" y="2516957"/>
            <a:ext cx="76748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Method: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8" name="Google Shape;578;p15"/>
          <p:cNvSpPr/>
          <p:nvPr/>
        </p:nvSpPr>
        <p:spPr>
          <a:xfrm>
            <a:off x="4057267" y="4677840"/>
            <a:ext cx="76748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Impact: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79" name="Google Shape;579;p15"/>
          <p:cNvCxnSpPr/>
          <p:nvPr/>
        </p:nvCxnSpPr>
        <p:spPr>
          <a:xfrm>
            <a:off x="4057267" y="2466765"/>
            <a:ext cx="7256251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80" name="Google Shape;580;p15"/>
          <p:cNvCxnSpPr/>
          <p:nvPr/>
        </p:nvCxnSpPr>
        <p:spPr>
          <a:xfrm>
            <a:off x="4143268" y="4636827"/>
            <a:ext cx="7256251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81" name="Google Shape;58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626" y="1771237"/>
            <a:ext cx="3095624" cy="2515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2125" y="4466166"/>
            <a:ext cx="3206750" cy="2137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71616"/>
        </a:solid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6"/>
          <p:cNvSpPr txBox="1"/>
          <p:nvPr/>
        </p:nvSpPr>
        <p:spPr>
          <a:xfrm>
            <a:off x="5098018" y="2411664"/>
            <a:ext cx="218596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Pillar 3:</a:t>
            </a:r>
            <a:endParaRPr b="1" i="0" sz="36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8" name="Google Shape;588;p16"/>
          <p:cNvSpPr/>
          <p:nvPr/>
        </p:nvSpPr>
        <p:spPr>
          <a:xfrm rot="5400000">
            <a:off x="6121147" y="969204"/>
            <a:ext cx="124590" cy="43021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16"/>
          <p:cNvSpPr txBox="1"/>
          <p:nvPr/>
        </p:nvSpPr>
        <p:spPr>
          <a:xfrm>
            <a:off x="3883402" y="3182588"/>
            <a:ext cx="461520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Post-Sale: Relive</a:t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7"/>
          <p:cNvSpPr/>
          <p:nvPr/>
        </p:nvSpPr>
        <p:spPr>
          <a:xfrm rot="-5400000">
            <a:off x="5939248" y="-5937455"/>
            <a:ext cx="313508" cy="1219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17"/>
          <p:cNvSpPr txBox="1"/>
          <p:nvPr/>
        </p:nvSpPr>
        <p:spPr>
          <a:xfrm>
            <a:off x="1" y="-500940"/>
            <a:ext cx="707753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None/>
            </a:pPr>
            <a:r>
              <a:rPr b="1" lang="en-US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Tactic Overview</a:t>
            </a:r>
            <a:endParaRPr b="1" sz="2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97" name="Google Shape;597;p17"/>
          <p:cNvCxnSpPr/>
          <p:nvPr/>
        </p:nvCxnSpPr>
        <p:spPr>
          <a:xfrm>
            <a:off x="3253479" y="1892180"/>
            <a:ext cx="11798" cy="405454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598" name="Google Shape;598;p17"/>
          <p:cNvCxnSpPr/>
          <p:nvPr/>
        </p:nvCxnSpPr>
        <p:spPr>
          <a:xfrm rot="10800000">
            <a:off x="3554581" y="6315583"/>
            <a:ext cx="5144037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599" name="Google Shape;599;p17"/>
          <p:cNvSpPr txBox="1"/>
          <p:nvPr/>
        </p:nvSpPr>
        <p:spPr>
          <a:xfrm>
            <a:off x="1403989" y="1786046"/>
            <a:ext cx="1982106" cy="5969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Feasibility</a:t>
            </a:r>
            <a:endParaRPr/>
          </a:p>
        </p:txBody>
      </p:sp>
      <p:sp>
        <p:nvSpPr>
          <p:cNvPr id="600" name="Google Shape;600;p17"/>
          <p:cNvSpPr txBox="1"/>
          <p:nvPr/>
        </p:nvSpPr>
        <p:spPr>
          <a:xfrm>
            <a:off x="1403989" y="5505366"/>
            <a:ext cx="1982106" cy="5969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Low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Feasibility</a:t>
            </a:r>
            <a:endParaRPr/>
          </a:p>
        </p:txBody>
      </p:sp>
      <p:sp>
        <p:nvSpPr>
          <p:cNvPr id="601" name="Google Shape;601;p17"/>
          <p:cNvSpPr txBox="1"/>
          <p:nvPr/>
        </p:nvSpPr>
        <p:spPr>
          <a:xfrm>
            <a:off x="2572442" y="6315583"/>
            <a:ext cx="1982106" cy="341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Low Impact</a:t>
            </a:r>
            <a:endParaRPr/>
          </a:p>
        </p:txBody>
      </p:sp>
      <p:sp>
        <p:nvSpPr>
          <p:cNvPr id="602" name="Google Shape;602;p17"/>
          <p:cNvSpPr txBox="1"/>
          <p:nvPr/>
        </p:nvSpPr>
        <p:spPr>
          <a:xfrm>
            <a:off x="7575219" y="6317217"/>
            <a:ext cx="1982106" cy="341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 Impact</a:t>
            </a:r>
            <a:endParaRPr/>
          </a:p>
        </p:txBody>
      </p:sp>
      <p:sp>
        <p:nvSpPr>
          <p:cNvPr id="603" name="Google Shape;603;p17"/>
          <p:cNvSpPr txBox="1"/>
          <p:nvPr/>
        </p:nvSpPr>
        <p:spPr>
          <a:xfrm>
            <a:off x="6422577" y="2755574"/>
            <a:ext cx="159679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VR/360°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Advertisements</a:t>
            </a:r>
            <a:endParaRPr/>
          </a:p>
        </p:txBody>
      </p:sp>
      <p:sp>
        <p:nvSpPr>
          <p:cNvPr id="604" name="Google Shape;604;p17"/>
          <p:cNvSpPr txBox="1"/>
          <p:nvPr/>
        </p:nvSpPr>
        <p:spPr>
          <a:xfrm>
            <a:off x="7885791" y="2079217"/>
            <a:ext cx="129723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Social Media Sharing</a:t>
            </a:r>
            <a:endParaRPr/>
          </a:p>
        </p:txBody>
      </p:sp>
      <p:sp>
        <p:nvSpPr>
          <p:cNvPr id="605" name="Google Shape;605;p17"/>
          <p:cNvSpPr txBox="1"/>
          <p:nvPr/>
        </p:nvSpPr>
        <p:spPr>
          <a:xfrm>
            <a:off x="4003445" y="2032868"/>
            <a:ext cx="211009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Rewards Program</a:t>
            </a:r>
            <a:endParaRPr/>
          </a:p>
        </p:txBody>
      </p:sp>
      <p:cxnSp>
        <p:nvCxnSpPr>
          <p:cNvPr id="606" name="Google Shape;606;p17"/>
          <p:cNvCxnSpPr/>
          <p:nvPr/>
        </p:nvCxnSpPr>
        <p:spPr>
          <a:xfrm>
            <a:off x="5919967" y="1892180"/>
            <a:ext cx="35395" cy="4116572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607" name="Google Shape;607;p17"/>
          <p:cNvCxnSpPr/>
          <p:nvPr/>
        </p:nvCxnSpPr>
        <p:spPr>
          <a:xfrm rot="10800000">
            <a:off x="3513041" y="3914162"/>
            <a:ext cx="5144037" cy="534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608" name="Google Shape;608;p17"/>
          <p:cNvSpPr txBox="1"/>
          <p:nvPr/>
        </p:nvSpPr>
        <p:spPr>
          <a:xfrm>
            <a:off x="3845092" y="5259909"/>
            <a:ext cx="146475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Transportation Partnerships</a:t>
            </a:r>
            <a:endParaRPr/>
          </a:p>
        </p:txBody>
      </p:sp>
      <p:sp>
        <p:nvSpPr>
          <p:cNvPr id="609" name="Google Shape;609;p17"/>
          <p:cNvSpPr txBox="1"/>
          <p:nvPr/>
        </p:nvSpPr>
        <p:spPr>
          <a:xfrm>
            <a:off x="7504738" y="5567694"/>
            <a:ext cx="212233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 Goggle Implementation</a:t>
            </a:r>
            <a:endParaRPr/>
          </a:p>
        </p:txBody>
      </p:sp>
      <p:sp>
        <p:nvSpPr>
          <p:cNvPr id="610" name="Google Shape;610;p17"/>
          <p:cNvSpPr txBox="1"/>
          <p:nvPr/>
        </p:nvSpPr>
        <p:spPr>
          <a:xfrm>
            <a:off x="3370995" y="4121113"/>
            <a:ext cx="21387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School Partnerships</a:t>
            </a:r>
            <a:endParaRPr/>
          </a:p>
        </p:txBody>
      </p:sp>
      <p:sp>
        <p:nvSpPr>
          <p:cNvPr id="611" name="Google Shape;611;p17"/>
          <p:cNvSpPr txBox="1"/>
          <p:nvPr/>
        </p:nvSpPr>
        <p:spPr>
          <a:xfrm>
            <a:off x="6129096" y="5759355"/>
            <a:ext cx="175669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100% DTC</a:t>
            </a:r>
            <a:endParaRPr/>
          </a:p>
        </p:txBody>
      </p:sp>
      <p:sp>
        <p:nvSpPr>
          <p:cNvPr id="612" name="Google Shape;612;p17"/>
          <p:cNvSpPr txBox="1"/>
          <p:nvPr/>
        </p:nvSpPr>
        <p:spPr>
          <a:xfrm>
            <a:off x="4280468" y="2610025"/>
            <a:ext cx="23353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TV Ads</a:t>
            </a:r>
            <a:endParaRPr/>
          </a:p>
        </p:txBody>
      </p:sp>
      <p:sp>
        <p:nvSpPr>
          <p:cNvPr id="613" name="Google Shape;613;p17"/>
          <p:cNvSpPr txBox="1"/>
          <p:nvPr/>
        </p:nvSpPr>
        <p:spPr>
          <a:xfrm>
            <a:off x="7299226" y="4762303"/>
            <a:ext cx="184670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YouTube Partnerships</a:t>
            </a:r>
            <a:endParaRPr/>
          </a:p>
        </p:txBody>
      </p:sp>
      <p:sp>
        <p:nvSpPr>
          <p:cNvPr id="614" name="Google Shape;614;p17"/>
          <p:cNvSpPr txBox="1"/>
          <p:nvPr/>
        </p:nvSpPr>
        <p:spPr>
          <a:xfrm>
            <a:off x="7525702" y="3204530"/>
            <a:ext cx="187175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RFID Photos</a:t>
            </a:r>
            <a:endParaRPr/>
          </a:p>
        </p:txBody>
      </p:sp>
      <p:sp>
        <p:nvSpPr>
          <p:cNvPr id="615" name="Google Shape;615;p17"/>
          <p:cNvSpPr txBox="1"/>
          <p:nvPr/>
        </p:nvSpPr>
        <p:spPr>
          <a:xfrm>
            <a:off x="5773612" y="5317907"/>
            <a:ext cx="150686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 Games</a:t>
            </a:r>
            <a:endParaRPr/>
          </a:p>
        </p:txBody>
      </p:sp>
      <p:sp>
        <p:nvSpPr>
          <p:cNvPr id="616" name="Google Shape;616;p17"/>
          <p:cNvSpPr/>
          <p:nvPr/>
        </p:nvSpPr>
        <p:spPr>
          <a:xfrm>
            <a:off x="6879597" y="5665606"/>
            <a:ext cx="126270" cy="128298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7" name="Google Shape;617;p17"/>
          <p:cNvSpPr/>
          <p:nvPr/>
        </p:nvSpPr>
        <p:spPr>
          <a:xfrm>
            <a:off x="5416153" y="2474483"/>
            <a:ext cx="126270" cy="128298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8" name="Google Shape;618;p17"/>
          <p:cNvSpPr/>
          <p:nvPr/>
        </p:nvSpPr>
        <p:spPr>
          <a:xfrm>
            <a:off x="4332471" y="4036901"/>
            <a:ext cx="126270" cy="128298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9" name="Google Shape;619;p17"/>
          <p:cNvSpPr/>
          <p:nvPr/>
        </p:nvSpPr>
        <p:spPr>
          <a:xfrm>
            <a:off x="4534222" y="5145234"/>
            <a:ext cx="126270" cy="128298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0" name="Google Shape;620;p17"/>
          <p:cNvSpPr/>
          <p:nvPr/>
        </p:nvSpPr>
        <p:spPr>
          <a:xfrm>
            <a:off x="8120901" y="4650393"/>
            <a:ext cx="126270" cy="128298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1" name="Google Shape;621;p17"/>
          <p:cNvSpPr/>
          <p:nvPr/>
        </p:nvSpPr>
        <p:spPr>
          <a:xfrm>
            <a:off x="6447245" y="5193309"/>
            <a:ext cx="126270" cy="128298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2" name="Google Shape;622;p17"/>
          <p:cNvSpPr/>
          <p:nvPr/>
        </p:nvSpPr>
        <p:spPr>
          <a:xfrm>
            <a:off x="8505714" y="5452506"/>
            <a:ext cx="126270" cy="128298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3" name="Google Shape;623;p17"/>
          <p:cNvSpPr/>
          <p:nvPr/>
        </p:nvSpPr>
        <p:spPr>
          <a:xfrm>
            <a:off x="8402242" y="3056161"/>
            <a:ext cx="126270" cy="128298"/>
          </a:xfrm>
          <a:prstGeom prst="ellipse">
            <a:avLst/>
          </a:prstGeom>
          <a:solidFill>
            <a:schemeClr val="accent2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4" name="Google Shape;624;p17"/>
          <p:cNvSpPr/>
          <p:nvPr/>
        </p:nvSpPr>
        <p:spPr>
          <a:xfrm>
            <a:off x="4973437" y="1918434"/>
            <a:ext cx="126270" cy="128298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394D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5" name="Google Shape;625;p17"/>
          <p:cNvSpPr/>
          <p:nvPr/>
        </p:nvSpPr>
        <p:spPr>
          <a:xfrm>
            <a:off x="7150505" y="2616492"/>
            <a:ext cx="126270" cy="128298"/>
          </a:xfrm>
          <a:prstGeom prst="ellipse">
            <a:avLst/>
          </a:prstGeom>
          <a:solidFill>
            <a:schemeClr val="accent2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6" name="Google Shape;626;p17"/>
          <p:cNvSpPr/>
          <p:nvPr/>
        </p:nvSpPr>
        <p:spPr>
          <a:xfrm>
            <a:off x="8497994" y="1960750"/>
            <a:ext cx="126270" cy="128298"/>
          </a:xfrm>
          <a:prstGeom prst="ellipse">
            <a:avLst/>
          </a:prstGeom>
          <a:solidFill>
            <a:schemeClr val="accent2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7" name="Google Shape;627;p17"/>
          <p:cNvSpPr txBox="1"/>
          <p:nvPr/>
        </p:nvSpPr>
        <p:spPr>
          <a:xfrm>
            <a:off x="3202843" y="4598637"/>
            <a:ext cx="16552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Deep Discounts</a:t>
            </a:r>
            <a:endParaRPr/>
          </a:p>
        </p:txBody>
      </p:sp>
      <p:sp>
        <p:nvSpPr>
          <p:cNvPr id="628" name="Google Shape;628;p17"/>
          <p:cNvSpPr/>
          <p:nvPr/>
        </p:nvSpPr>
        <p:spPr>
          <a:xfrm>
            <a:off x="3994227" y="4526637"/>
            <a:ext cx="126270" cy="128298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9" name="Google Shape;629;p17"/>
          <p:cNvSpPr txBox="1"/>
          <p:nvPr/>
        </p:nvSpPr>
        <p:spPr>
          <a:xfrm>
            <a:off x="3224955" y="2510643"/>
            <a:ext cx="146977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Brand Ambassadors</a:t>
            </a:r>
            <a:endParaRPr/>
          </a:p>
        </p:txBody>
      </p:sp>
      <p:sp>
        <p:nvSpPr>
          <p:cNvPr id="630" name="Google Shape;630;p17"/>
          <p:cNvSpPr/>
          <p:nvPr/>
        </p:nvSpPr>
        <p:spPr>
          <a:xfrm>
            <a:off x="3896705" y="2423286"/>
            <a:ext cx="126270" cy="128298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1" name="Google Shape;631;p17"/>
          <p:cNvSpPr txBox="1"/>
          <p:nvPr/>
        </p:nvSpPr>
        <p:spPr>
          <a:xfrm>
            <a:off x="3896705" y="3228886"/>
            <a:ext cx="184719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Merch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Giveaways</a:t>
            </a:r>
            <a:endParaRPr/>
          </a:p>
        </p:txBody>
      </p:sp>
      <p:sp>
        <p:nvSpPr>
          <p:cNvPr id="632" name="Google Shape;632;p17"/>
          <p:cNvSpPr/>
          <p:nvPr/>
        </p:nvSpPr>
        <p:spPr>
          <a:xfrm>
            <a:off x="4743640" y="3157323"/>
            <a:ext cx="126270" cy="128298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3" name="Google Shape;633;p17"/>
          <p:cNvSpPr txBox="1"/>
          <p:nvPr/>
        </p:nvSpPr>
        <p:spPr>
          <a:xfrm>
            <a:off x="6073909" y="4453558"/>
            <a:ext cx="192844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Lifestyle blog partnership</a:t>
            </a:r>
            <a:endParaRPr/>
          </a:p>
        </p:txBody>
      </p:sp>
      <p:sp>
        <p:nvSpPr>
          <p:cNvPr id="634" name="Google Shape;634;p17"/>
          <p:cNvSpPr txBox="1"/>
          <p:nvPr/>
        </p:nvSpPr>
        <p:spPr>
          <a:xfrm>
            <a:off x="7588655" y="4228223"/>
            <a:ext cx="160798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 Expansion</a:t>
            </a:r>
            <a:endParaRPr/>
          </a:p>
        </p:txBody>
      </p:sp>
      <p:sp>
        <p:nvSpPr>
          <p:cNvPr id="635" name="Google Shape;635;p17"/>
          <p:cNvSpPr/>
          <p:nvPr/>
        </p:nvSpPr>
        <p:spPr>
          <a:xfrm>
            <a:off x="7094705" y="1869917"/>
            <a:ext cx="126270" cy="128298"/>
          </a:xfrm>
          <a:prstGeom prst="ellipse">
            <a:avLst/>
          </a:prstGeom>
          <a:solidFill>
            <a:schemeClr val="accent2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6" name="Google Shape;636;p17"/>
          <p:cNvSpPr txBox="1"/>
          <p:nvPr/>
        </p:nvSpPr>
        <p:spPr>
          <a:xfrm>
            <a:off x="6372257" y="1995350"/>
            <a:ext cx="147974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Seasonality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Web Extension</a:t>
            </a:r>
            <a:endParaRPr/>
          </a:p>
        </p:txBody>
      </p:sp>
      <p:sp>
        <p:nvSpPr>
          <p:cNvPr id="637" name="Google Shape;637;p17"/>
          <p:cNvSpPr/>
          <p:nvPr/>
        </p:nvSpPr>
        <p:spPr>
          <a:xfrm>
            <a:off x="8324428" y="4094569"/>
            <a:ext cx="126270" cy="128298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8" name="Google Shape;638;p17"/>
          <p:cNvSpPr/>
          <p:nvPr/>
        </p:nvSpPr>
        <p:spPr>
          <a:xfrm>
            <a:off x="6978387" y="4335247"/>
            <a:ext cx="126270" cy="128298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9" name="Google Shape;639;p17"/>
          <p:cNvSpPr/>
          <p:nvPr/>
        </p:nvSpPr>
        <p:spPr>
          <a:xfrm>
            <a:off x="5974822" y="1705998"/>
            <a:ext cx="3227666" cy="2163354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17"/>
          <p:cNvSpPr txBox="1"/>
          <p:nvPr>
            <p:ph type="title"/>
          </p:nvPr>
        </p:nvSpPr>
        <p:spPr>
          <a:xfrm>
            <a:off x="329509" y="294921"/>
            <a:ext cx="9253878" cy="1055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lvetica Neue"/>
              <a:buNone/>
            </a:pPr>
            <a:r>
              <a:rPr b="1" lang="en-US" sz="3600">
                <a:latin typeface="Helvetica Neue"/>
                <a:ea typeface="Helvetica Neue"/>
                <a:cs typeface="Helvetica Neue"/>
                <a:sym typeface="Helvetica Neue"/>
              </a:rPr>
              <a:t>Overview of Tactics</a:t>
            </a:r>
            <a:endParaRPr/>
          </a:p>
        </p:txBody>
      </p:sp>
      <p:sp>
        <p:nvSpPr>
          <p:cNvPr id="641" name="Google Shape;641;p17"/>
          <p:cNvSpPr txBox="1"/>
          <p:nvPr/>
        </p:nvSpPr>
        <p:spPr>
          <a:xfrm>
            <a:off x="329509" y="568982"/>
            <a:ext cx="1106274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</a:pPr>
            <a:r>
              <a:rPr i="1"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While other tactics were considered, the four selected were most impactful</a:t>
            </a:r>
            <a:endParaRPr/>
          </a:p>
        </p:txBody>
      </p:sp>
      <p:cxnSp>
        <p:nvCxnSpPr>
          <p:cNvPr id="642" name="Google Shape;642;p17"/>
          <p:cNvCxnSpPr/>
          <p:nvPr/>
        </p:nvCxnSpPr>
        <p:spPr>
          <a:xfrm>
            <a:off x="419025" y="1462112"/>
            <a:ext cx="11062741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43" name="Google Shape;643;p17"/>
          <p:cNvSpPr txBox="1"/>
          <p:nvPr/>
        </p:nvSpPr>
        <p:spPr>
          <a:xfrm>
            <a:off x="4806775" y="4824525"/>
            <a:ext cx="146475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Photo-stands</a:t>
            </a:r>
            <a:endParaRPr/>
          </a:p>
        </p:txBody>
      </p:sp>
      <p:sp>
        <p:nvSpPr>
          <p:cNvPr id="644" name="Google Shape;644;p17"/>
          <p:cNvSpPr/>
          <p:nvPr/>
        </p:nvSpPr>
        <p:spPr>
          <a:xfrm>
            <a:off x="5471544" y="4735652"/>
            <a:ext cx="126270" cy="128298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8"/>
          <p:cNvSpPr/>
          <p:nvPr/>
        </p:nvSpPr>
        <p:spPr>
          <a:xfrm rot="-5400000">
            <a:off x="5939248" y="-5937455"/>
            <a:ext cx="313508" cy="1219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18"/>
          <p:cNvSpPr txBox="1"/>
          <p:nvPr/>
        </p:nvSpPr>
        <p:spPr>
          <a:xfrm>
            <a:off x="1" y="-500940"/>
            <a:ext cx="707753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None/>
            </a:pPr>
            <a:r>
              <a:rPr b="1" lang="en-US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Implementation Timeline</a:t>
            </a:r>
            <a:endParaRPr b="1" sz="2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2" name="Google Shape;652;p18"/>
          <p:cNvSpPr txBox="1"/>
          <p:nvPr>
            <p:ph type="title"/>
          </p:nvPr>
        </p:nvSpPr>
        <p:spPr>
          <a:xfrm>
            <a:off x="329509" y="294921"/>
            <a:ext cx="9253878" cy="1055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lvetica Neue"/>
              <a:buNone/>
            </a:pPr>
            <a:r>
              <a:rPr b="1" lang="en-US" sz="3600">
                <a:latin typeface="Helvetica Neue"/>
                <a:ea typeface="Helvetica Neue"/>
                <a:cs typeface="Helvetica Neue"/>
                <a:sym typeface="Helvetica Neue"/>
              </a:rPr>
              <a:t>Insert</a:t>
            </a:r>
            <a:endParaRPr/>
          </a:p>
        </p:txBody>
      </p:sp>
      <p:sp>
        <p:nvSpPr>
          <p:cNvPr id="653" name="Google Shape;653;p18"/>
          <p:cNvSpPr txBox="1"/>
          <p:nvPr/>
        </p:nvSpPr>
        <p:spPr>
          <a:xfrm>
            <a:off x="329509" y="568982"/>
            <a:ext cx="905991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</a:pPr>
            <a:r>
              <a:rPr i="1"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Insert</a:t>
            </a:r>
            <a:endParaRPr i="1"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654" name="Google Shape;654;p18"/>
          <p:cNvGraphicFramePr/>
          <p:nvPr/>
        </p:nvGraphicFramePr>
        <p:xfrm>
          <a:off x="2699808" y="203974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{81A05373-9D6F-473E-833E-B8A1D1327AAF}</a:tableStyleId>
              </a:tblPr>
              <a:tblGrid>
                <a:gridCol w="582225"/>
                <a:gridCol w="708975"/>
                <a:gridCol w="774925"/>
                <a:gridCol w="696450"/>
                <a:gridCol w="791925"/>
                <a:gridCol w="666450"/>
                <a:gridCol w="675000"/>
                <a:gridCol w="785100"/>
                <a:gridCol w="780350"/>
                <a:gridCol w="718275"/>
                <a:gridCol w="791925"/>
                <a:gridCol w="810350"/>
              </a:tblGrid>
              <a:tr h="4185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00" marB="0" marR="2500" marL="250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00" marB="0" marR="2500" marL="2500" anchor="b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00" marB="0" marR="2500" marL="2500" anchor="b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00" marB="0" marR="2500" marL="2500" anchor="b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00" marB="0" marR="2500" marL="2500" anchor="b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00" marB="0" marR="2500" marL="2500" anchor="b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00" marB="0" marR="2500" marL="2500" anchor="b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00" marB="0" marR="2500" marL="2500" anchor="b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00" marB="0" marR="2500" marL="2500" anchor="b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00" marB="0" marR="2500" marL="2500" anchor="b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00" marB="0" marR="2500" marL="2500" anchor="b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00" marB="0" marR="2500" marL="2500" anchor="b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55" name="Google Shape;655;p18"/>
          <p:cNvSpPr txBox="1"/>
          <p:nvPr/>
        </p:nvSpPr>
        <p:spPr>
          <a:xfrm>
            <a:off x="321961" y="2205479"/>
            <a:ext cx="2264412" cy="4086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PILLAR</a:t>
            </a:r>
            <a:endParaRPr/>
          </a:p>
          <a:p>
            <a:pPr indent="0" lvl="0" marL="0" marR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TACTIC 1</a:t>
            </a:r>
            <a:endParaRPr/>
          </a:p>
          <a:p>
            <a:pPr indent="0" lvl="0" marL="0" marR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TACTIC 2</a:t>
            </a:r>
            <a:endParaRPr/>
          </a:p>
          <a:p>
            <a:pPr indent="0" lvl="0" marL="0" marR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PILLAR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TACTIC 1</a:t>
            </a:r>
            <a:endParaRPr/>
          </a:p>
          <a:p>
            <a:pPr indent="0" lvl="0" marL="0" marR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TACTIC 2</a:t>
            </a:r>
            <a:endParaRPr/>
          </a:p>
          <a:p>
            <a:pPr indent="0" lvl="0" marL="0" marR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PILLAR</a:t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TACTIC 1</a:t>
            </a:r>
            <a:endParaRPr/>
          </a:p>
          <a:p>
            <a:pPr indent="0" lvl="0" marL="0" marR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TACTIC 2</a:t>
            </a:r>
            <a:endParaRPr/>
          </a:p>
        </p:txBody>
      </p:sp>
      <p:sp>
        <p:nvSpPr>
          <p:cNvPr id="656" name="Google Shape;656;p18"/>
          <p:cNvSpPr/>
          <p:nvPr/>
        </p:nvSpPr>
        <p:spPr>
          <a:xfrm>
            <a:off x="2718273" y="2925998"/>
            <a:ext cx="1938318" cy="184978"/>
          </a:xfrm>
          <a:prstGeom prst="rect">
            <a:avLst/>
          </a:prstGeom>
          <a:solidFill>
            <a:srgbClr val="939393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7" name="Google Shape;657;p18"/>
          <p:cNvSpPr/>
          <p:nvPr/>
        </p:nvSpPr>
        <p:spPr>
          <a:xfrm>
            <a:off x="2718273" y="3336511"/>
            <a:ext cx="1938318" cy="182416"/>
          </a:xfrm>
          <a:prstGeom prst="rect">
            <a:avLst/>
          </a:prstGeom>
          <a:solidFill>
            <a:srgbClr val="939393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8" name="Google Shape;658;p18"/>
          <p:cNvSpPr/>
          <p:nvPr/>
        </p:nvSpPr>
        <p:spPr>
          <a:xfrm>
            <a:off x="2718273" y="4252171"/>
            <a:ext cx="1938318" cy="182416"/>
          </a:xfrm>
          <a:prstGeom prst="rect">
            <a:avLst/>
          </a:prstGeom>
          <a:solidFill>
            <a:srgbClr val="FEF505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9" name="Google Shape;659;p18"/>
          <p:cNvSpPr/>
          <p:nvPr/>
        </p:nvSpPr>
        <p:spPr>
          <a:xfrm>
            <a:off x="2702528" y="4682177"/>
            <a:ext cx="1954064" cy="182416"/>
          </a:xfrm>
          <a:prstGeom prst="rect">
            <a:avLst/>
          </a:prstGeom>
          <a:solidFill>
            <a:srgbClr val="FEF505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0" name="Google Shape;660;p18"/>
          <p:cNvSpPr/>
          <p:nvPr/>
        </p:nvSpPr>
        <p:spPr>
          <a:xfrm>
            <a:off x="2702527" y="5573308"/>
            <a:ext cx="8682868" cy="184978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1" name="Google Shape;661;p18"/>
          <p:cNvSpPr txBox="1"/>
          <p:nvPr/>
        </p:nvSpPr>
        <p:spPr>
          <a:xfrm>
            <a:off x="2679616" y="1678732"/>
            <a:ext cx="201563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Launch</a:t>
            </a:r>
            <a:endParaRPr/>
          </a:p>
        </p:txBody>
      </p:sp>
      <p:sp>
        <p:nvSpPr>
          <p:cNvPr id="662" name="Google Shape;662;p18"/>
          <p:cNvSpPr/>
          <p:nvPr/>
        </p:nvSpPr>
        <p:spPr>
          <a:xfrm rot="5400000">
            <a:off x="3638671" y="1120401"/>
            <a:ext cx="97521" cy="1938318"/>
          </a:xfrm>
          <a:prstGeom prst="leftBracket">
            <a:avLst>
              <a:gd fmla="val 8333" name="adj"/>
            </a:avLst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3" name="Google Shape;663;p18"/>
          <p:cNvSpPr txBox="1"/>
          <p:nvPr/>
        </p:nvSpPr>
        <p:spPr>
          <a:xfrm>
            <a:off x="4459241" y="1660665"/>
            <a:ext cx="201624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Maintenance</a:t>
            </a:r>
            <a:endParaRPr/>
          </a:p>
        </p:txBody>
      </p:sp>
      <p:sp>
        <p:nvSpPr>
          <p:cNvPr id="664" name="Google Shape;664;p18"/>
          <p:cNvSpPr txBox="1"/>
          <p:nvPr/>
        </p:nvSpPr>
        <p:spPr>
          <a:xfrm>
            <a:off x="8543992" y="1666676"/>
            <a:ext cx="243711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Maintenance</a:t>
            </a:r>
            <a:endParaRPr/>
          </a:p>
        </p:txBody>
      </p:sp>
      <p:sp>
        <p:nvSpPr>
          <p:cNvPr id="665" name="Google Shape;665;p18"/>
          <p:cNvSpPr/>
          <p:nvPr/>
        </p:nvSpPr>
        <p:spPr>
          <a:xfrm rot="5400000">
            <a:off x="9884982" y="552941"/>
            <a:ext cx="97520" cy="3073748"/>
          </a:xfrm>
          <a:prstGeom prst="leftBracket">
            <a:avLst>
              <a:gd fmla="val 8333" name="adj"/>
            </a:avLst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6" name="Google Shape;666;p18"/>
          <p:cNvSpPr/>
          <p:nvPr/>
        </p:nvSpPr>
        <p:spPr>
          <a:xfrm rot="5400000">
            <a:off x="5418604" y="1381993"/>
            <a:ext cx="97521" cy="1415133"/>
          </a:xfrm>
          <a:prstGeom prst="leftBracket">
            <a:avLst>
              <a:gd fmla="val 8333" name="adj"/>
            </a:avLst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7" name="Google Shape;667;p18"/>
          <p:cNvSpPr/>
          <p:nvPr/>
        </p:nvSpPr>
        <p:spPr>
          <a:xfrm rot="5400000">
            <a:off x="7243701" y="1075235"/>
            <a:ext cx="97522" cy="2028650"/>
          </a:xfrm>
          <a:prstGeom prst="leftBracket">
            <a:avLst>
              <a:gd fmla="val 8333" name="adj"/>
            </a:avLst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8" name="Google Shape;668;p18"/>
          <p:cNvSpPr txBox="1"/>
          <p:nvPr/>
        </p:nvSpPr>
        <p:spPr>
          <a:xfrm>
            <a:off x="6466576" y="1654095"/>
            <a:ext cx="16517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Blitz</a:t>
            </a:r>
            <a:endParaRPr/>
          </a:p>
        </p:txBody>
      </p:sp>
      <p:sp>
        <p:nvSpPr>
          <p:cNvPr id="669" name="Google Shape;669;p18"/>
          <p:cNvSpPr/>
          <p:nvPr/>
        </p:nvSpPr>
        <p:spPr>
          <a:xfrm>
            <a:off x="2330187" y="1642182"/>
            <a:ext cx="6976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2019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18"/>
          <p:cNvSpPr/>
          <p:nvPr/>
        </p:nvSpPr>
        <p:spPr>
          <a:xfrm>
            <a:off x="11057932" y="1637768"/>
            <a:ext cx="6976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2024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18"/>
          <p:cNvSpPr/>
          <p:nvPr/>
        </p:nvSpPr>
        <p:spPr>
          <a:xfrm>
            <a:off x="4814631" y="4682269"/>
            <a:ext cx="1117818" cy="182416"/>
          </a:xfrm>
          <a:prstGeom prst="rect">
            <a:avLst/>
          </a:prstGeom>
          <a:solidFill>
            <a:srgbClr val="FEF505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2" name="Google Shape;672;p18"/>
          <p:cNvSpPr/>
          <p:nvPr/>
        </p:nvSpPr>
        <p:spPr>
          <a:xfrm>
            <a:off x="9392040" y="4682177"/>
            <a:ext cx="1993354" cy="182416"/>
          </a:xfrm>
          <a:prstGeom prst="rect">
            <a:avLst/>
          </a:prstGeom>
          <a:solidFill>
            <a:srgbClr val="FEF505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3" name="Google Shape;673;p18"/>
          <p:cNvSpPr/>
          <p:nvPr/>
        </p:nvSpPr>
        <p:spPr>
          <a:xfrm>
            <a:off x="6313433" y="4248358"/>
            <a:ext cx="1938318" cy="182416"/>
          </a:xfrm>
          <a:prstGeom prst="rect">
            <a:avLst/>
          </a:prstGeom>
          <a:solidFill>
            <a:srgbClr val="FEF505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4" name="Google Shape;674;p18"/>
          <p:cNvSpPr/>
          <p:nvPr/>
        </p:nvSpPr>
        <p:spPr>
          <a:xfrm>
            <a:off x="4814631" y="4245289"/>
            <a:ext cx="593710" cy="182416"/>
          </a:xfrm>
          <a:prstGeom prst="rect">
            <a:avLst/>
          </a:prstGeom>
          <a:solidFill>
            <a:srgbClr val="FEF505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5" name="Google Shape;675;p18"/>
          <p:cNvSpPr/>
          <p:nvPr/>
        </p:nvSpPr>
        <p:spPr>
          <a:xfrm>
            <a:off x="8450399" y="3336511"/>
            <a:ext cx="1938318" cy="182416"/>
          </a:xfrm>
          <a:prstGeom prst="rect">
            <a:avLst/>
          </a:prstGeom>
          <a:solidFill>
            <a:srgbClr val="939393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6" name="Google Shape;676;p18"/>
          <p:cNvSpPr/>
          <p:nvPr/>
        </p:nvSpPr>
        <p:spPr>
          <a:xfrm>
            <a:off x="7357347" y="3336511"/>
            <a:ext cx="949439" cy="182416"/>
          </a:xfrm>
          <a:prstGeom prst="rect">
            <a:avLst/>
          </a:prstGeom>
          <a:solidFill>
            <a:srgbClr val="939393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7" name="Google Shape;677;p18"/>
          <p:cNvSpPr/>
          <p:nvPr/>
        </p:nvSpPr>
        <p:spPr>
          <a:xfrm>
            <a:off x="4814631" y="3340168"/>
            <a:ext cx="1370728" cy="182416"/>
          </a:xfrm>
          <a:prstGeom prst="rect">
            <a:avLst/>
          </a:prstGeom>
          <a:solidFill>
            <a:srgbClr val="939393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8" name="Google Shape;678;p18"/>
          <p:cNvSpPr/>
          <p:nvPr/>
        </p:nvSpPr>
        <p:spPr>
          <a:xfrm>
            <a:off x="9077093" y="2930267"/>
            <a:ext cx="2308301" cy="180709"/>
          </a:xfrm>
          <a:prstGeom prst="rect">
            <a:avLst/>
          </a:prstGeom>
          <a:solidFill>
            <a:srgbClr val="939393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9" name="Google Shape;679;p18"/>
          <p:cNvSpPr/>
          <p:nvPr/>
        </p:nvSpPr>
        <p:spPr>
          <a:xfrm>
            <a:off x="8897600" y="4252171"/>
            <a:ext cx="1938318" cy="182416"/>
          </a:xfrm>
          <a:prstGeom prst="rect">
            <a:avLst/>
          </a:prstGeom>
          <a:solidFill>
            <a:srgbClr val="FEF505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0" name="Google Shape;680;p18"/>
          <p:cNvSpPr/>
          <p:nvPr/>
        </p:nvSpPr>
        <p:spPr>
          <a:xfrm>
            <a:off x="5368623" y="2923372"/>
            <a:ext cx="839157" cy="180709"/>
          </a:xfrm>
          <a:prstGeom prst="rect">
            <a:avLst/>
          </a:prstGeom>
          <a:solidFill>
            <a:srgbClr val="939393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1" name="Google Shape;681;p18"/>
          <p:cNvSpPr/>
          <p:nvPr/>
        </p:nvSpPr>
        <p:spPr>
          <a:xfrm>
            <a:off x="4047892" y="6015520"/>
            <a:ext cx="605979" cy="184978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2" name="Google Shape;682;p18"/>
          <p:cNvSpPr/>
          <p:nvPr/>
        </p:nvSpPr>
        <p:spPr>
          <a:xfrm>
            <a:off x="6313433" y="6015520"/>
            <a:ext cx="605979" cy="184978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3" name="Google Shape;683;p18"/>
          <p:cNvSpPr/>
          <p:nvPr/>
        </p:nvSpPr>
        <p:spPr>
          <a:xfrm>
            <a:off x="7700807" y="6015520"/>
            <a:ext cx="605979" cy="184978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84" name="Google Shape;684;p18"/>
          <p:cNvCxnSpPr/>
          <p:nvPr/>
        </p:nvCxnSpPr>
        <p:spPr>
          <a:xfrm>
            <a:off x="419025" y="1462112"/>
            <a:ext cx="11062741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9"/>
          <p:cNvSpPr/>
          <p:nvPr/>
        </p:nvSpPr>
        <p:spPr>
          <a:xfrm rot="-5400000">
            <a:off x="5939248" y="-5937455"/>
            <a:ext cx="313508" cy="1219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19"/>
          <p:cNvSpPr txBox="1"/>
          <p:nvPr/>
        </p:nvSpPr>
        <p:spPr>
          <a:xfrm>
            <a:off x="1" y="-500940"/>
            <a:ext cx="707753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None/>
            </a:pPr>
            <a:r>
              <a:rPr b="1" lang="en-US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Budget</a:t>
            </a:r>
            <a:endParaRPr b="1" sz="2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2" name="Google Shape;692;p19"/>
          <p:cNvSpPr txBox="1"/>
          <p:nvPr>
            <p:ph type="title"/>
          </p:nvPr>
        </p:nvSpPr>
        <p:spPr>
          <a:xfrm>
            <a:off x="329509" y="294921"/>
            <a:ext cx="9253878" cy="1055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lvetica Neue"/>
              <a:buNone/>
            </a:pPr>
            <a:r>
              <a:rPr b="1" lang="en-US" sz="3600">
                <a:latin typeface="Helvetica Neue"/>
                <a:ea typeface="Helvetica Neue"/>
                <a:cs typeface="Helvetica Neue"/>
                <a:sym typeface="Helvetica Neue"/>
              </a:rPr>
              <a:t>Budget</a:t>
            </a:r>
            <a:endParaRPr/>
          </a:p>
        </p:txBody>
      </p:sp>
      <p:sp>
        <p:nvSpPr>
          <p:cNvPr id="693" name="Google Shape;693;p19"/>
          <p:cNvSpPr txBox="1"/>
          <p:nvPr/>
        </p:nvSpPr>
        <p:spPr>
          <a:xfrm>
            <a:off x="329509" y="568982"/>
            <a:ext cx="905991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</a:pPr>
            <a:r>
              <a:rPr i="1"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Insert</a:t>
            </a:r>
            <a:endParaRPr i="1"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94" name="Google Shape;694;p19"/>
          <p:cNvCxnSpPr/>
          <p:nvPr/>
        </p:nvCxnSpPr>
        <p:spPr>
          <a:xfrm>
            <a:off x="419025" y="1462112"/>
            <a:ext cx="11062741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"/>
          <p:cNvSpPr txBox="1"/>
          <p:nvPr>
            <p:ph type="title"/>
          </p:nvPr>
        </p:nvSpPr>
        <p:spPr>
          <a:xfrm>
            <a:off x="329509" y="136549"/>
            <a:ext cx="50874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lvetica Neue"/>
              <a:buNone/>
            </a:pPr>
            <a:r>
              <a:rPr b="1" lang="en-US" sz="3600">
                <a:latin typeface="Helvetica Neue"/>
                <a:ea typeface="Helvetica Neue"/>
                <a:cs typeface="Helvetica Neue"/>
                <a:sym typeface="Helvetica Neue"/>
              </a:rPr>
              <a:t>Research Approach</a:t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" name="Google Shape;173;p2"/>
          <p:cNvSpPr/>
          <p:nvPr/>
        </p:nvSpPr>
        <p:spPr>
          <a:xfrm rot="-5400000">
            <a:off x="5939248" y="-5937455"/>
            <a:ext cx="313508" cy="1219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4" name="Google Shape;174;p2"/>
          <p:cNvSpPr txBox="1"/>
          <p:nvPr/>
        </p:nvSpPr>
        <p:spPr>
          <a:xfrm>
            <a:off x="1" y="-500940"/>
            <a:ext cx="707753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None/>
            </a:pPr>
            <a:r>
              <a:rPr b="1" lang="en-US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Research Approach</a:t>
            </a:r>
            <a:endParaRPr b="1" sz="2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5" name="Google Shape;175;p2"/>
          <p:cNvSpPr txBox="1"/>
          <p:nvPr/>
        </p:nvSpPr>
        <p:spPr>
          <a:xfrm>
            <a:off x="329509" y="727666"/>
            <a:ext cx="1174558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</a:pPr>
            <a:r>
              <a:rPr i="1"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blend of primary and secondary research methods were used to develop an understanding of GoApe and the market landscape</a:t>
            </a:r>
            <a:endParaRPr i="1"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6" name="Google Shape;176;p2"/>
          <p:cNvCxnSpPr/>
          <p:nvPr/>
        </p:nvCxnSpPr>
        <p:spPr>
          <a:xfrm>
            <a:off x="329509" y="1841968"/>
            <a:ext cx="11062741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7" name="Google Shape;177;p2"/>
          <p:cNvSpPr txBox="1"/>
          <p:nvPr/>
        </p:nvSpPr>
        <p:spPr>
          <a:xfrm>
            <a:off x="329509" y="2493511"/>
            <a:ext cx="2113280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Secondary</a:t>
            </a:r>
            <a:endParaRPr/>
          </a:p>
        </p:txBody>
      </p:sp>
      <p:sp>
        <p:nvSpPr>
          <p:cNvPr id="178" name="Google Shape;178;p2"/>
          <p:cNvSpPr txBox="1"/>
          <p:nvPr/>
        </p:nvSpPr>
        <p:spPr>
          <a:xfrm>
            <a:off x="329509" y="4360055"/>
            <a:ext cx="2113280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Primary</a:t>
            </a:r>
            <a:endParaRPr/>
          </a:p>
        </p:txBody>
      </p:sp>
      <p:sp>
        <p:nvSpPr>
          <p:cNvPr id="179" name="Google Shape;179;p2"/>
          <p:cNvSpPr/>
          <p:nvPr/>
        </p:nvSpPr>
        <p:spPr>
          <a:xfrm>
            <a:off x="2110266" y="2369876"/>
            <a:ext cx="274061" cy="687060"/>
          </a:xfrm>
          <a:prstGeom prst="leftBrace">
            <a:avLst>
              <a:gd fmla="val 37222" name="adj1"/>
              <a:gd fmla="val 48718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0" name="Google Shape;180;p2"/>
          <p:cNvSpPr txBox="1"/>
          <p:nvPr/>
        </p:nvSpPr>
        <p:spPr>
          <a:xfrm>
            <a:off x="2281092" y="2516078"/>
            <a:ext cx="1927636" cy="420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>
                <a:solidFill>
                  <a:srgbClr val="0394D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exploratory</a:t>
            </a:r>
            <a:endParaRPr/>
          </a:p>
        </p:txBody>
      </p:sp>
      <p:sp>
        <p:nvSpPr>
          <p:cNvPr id="181" name="Google Shape;181;p2"/>
          <p:cNvSpPr/>
          <p:nvPr/>
        </p:nvSpPr>
        <p:spPr>
          <a:xfrm>
            <a:off x="1997464" y="3806738"/>
            <a:ext cx="332124" cy="1565129"/>
          </a:xfrm>
          <a:prstGeom prst="leftBrace">
            <a:avLst>
              <a:gd fmla="val 37222" name="adj1"/>
              <a:gd fmla="val 48718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2" name="Google Shape;182;p2"/>
          <p:cNvSpPr txBox="1"/>
          <p:nvPr/>
        </p:nvSpPr>
        <p:spPr>
          <a:xfrm>
            <a:off x="2220983" y="4757449"/>
            <a:ext cx="1927636" cy="420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>
                <a:solidFill>
                  <a:srgbClr val="0394D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quantitative</a:t>
            </a:r>
            <a:endParaRPr/>
          </a:p>
        </p:txBody>
      </p:sp>
      <p:sp>
        <p:nvSpPr>
          <p:cNvPr id="183" name="Google Shape;183;p2"/>
          <p:cNvSpPr txBox="1"/>
          <p:nvPr/>
        </p:nvSpPr>
        <p:spPr>
          <a:xfrm>
            <a:off x="2225083" y="3930116"/>
            <a:ext cx="1927636" cy="420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>
                <a:solidFill>
                  <a:srgbClr val="0394D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qualitative</a:t>
            </a:r>
            <a:endParaRPr/>
          </a:p>
        </p:txBody>
      </p:sp>
      <p:sp>
        <p:nvSpPr>
          <p:cNvPr id="184" name="Google Shape;184;p2"/>
          <p:cNvSpPr txBox="1"/>
          <p:nvPr/>
        </p:nvSpPr>
        <p:spPr>
          <a:xfrm>
            <a:off x="3996276" y="2221826"/>
            <a:ext cx="2189635" cy="8700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GoApe materials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industry reports</a:t>
            </a:r>
            <a:endParaRPr/>
          </a:p>
        </p:txBody>
      </p:sp>
      <p:sp>
        <p:nvSpPr>
          <p:cNvPr id="185" name="Google Shape;185;p2"/>
          <p:cNvSpPr txBox="1"/>
          <p:nvPr/>
        </p:nvSpPr>
        <p:spPr>
          <a:xfrm>
            <a:off x="6597799" y="2221825"/>
            <a:ext cx="2525484" cy="8700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industry trends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market benchmarks</a:t>
            </a:r>
            <a:endParaRPr/>
          </a:p>
        </p:txBody>
      </p:sp>
      <p:grpSp>
        <p:nvGrpSpPr>
          <p:cNvPr id="186" name="Google Shape;186;p2"/>
          <p:cNvGrpSpPr/>
          <p:nvPr/>
        </p:nvGrpSpPr>
        <p:grpSpPr>
          <a:xfrm rot="-6480746">
            <a:off x="5996028" y="2493915"/>
            <a:ext cx="494711" cy="438982"/>
            <a:chOff x="3007568" y="1759121"/>
            <a:chExt cx="371033" cy="329237"/>
          </a:xfrm>
        </p:grpSpPr>
        <p:sp>
          <p:nvSpPr>
            <p:cNvPr id="187" name="Google Shape;187;p2"/>
            <p:cNvSpPr/>
            <p:nvPr/>
          </p:nvSpPr>
          <p:spPr>
            <a:xfrm rot="6480000">
              <a:off x="3070425" y="1768530"/>
              <a:ext cx="245319" cy="310418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039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 txBox="1"/>
            <p:nvPr/>
          </p:nvSpPr>
          <p:spPr>
            <a:xfrm rot="-4320000">
              <a:off x="3118594" y="1795617"/>
              <a:ext cx="171723" cy="186250"/>
            </a:xfrm>
            <a:prstGeom prst="rect">
              <a:avLst/>
            </a:prstGeom>
            <a:solidFill>
              <a:srgbClr val="0394D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89" name="Google Shape;189;p2"/>
          <p:cNvSpPr txBox="1"/>
          <p:nvPr/>
        </p:nvSpPr>
        <p:spPr>
          <a:xfrm>
            <a:off x="3996275" y="3930101"/>
            <a:ext cx="20961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15+ interviews</a:t>
            </a:r>
            <a:endParaRPr/>
          </a:p>
        </p:txBody>
      </p:sp>
      <p:sp>
        <p:nvSpPr>
          <p:cNvPr id="190" name="Google Shape;190;p2"/>
          <p:cNvSpPr txBox="1"/>
          <p:nvPr/>
        </p:nvSpPr>
        <p:spPr>
          <a:xfrm>
            <a:off x="3996276" y="4614728"/>
            <a:ext cx="1891113" cy="8700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0+ survey responses</a:t>
            </a:r>
            <a:endParaRPr/>
          </a:p>
        </p:txBody>
      </p:sp>
      <p:cxnSp>
        <p:nvCxnSpPr>
          <p:cNvPr id="191" name="Google Shape;191;p2"/>
          <p:cNvCxnSpPr/>
          <p:nvPr/>
        </p:nvCxnSpPr>
        <p:spPr>
          <a:xfrm>
            <a:off x="2280527" y="4590890"/>
            <a:ext cx="3279534" cy="0"/>
          </a:xfrm>
          <a:prstGeom prst="straightConnector1">
            <a:avLst/>
          </a:prstGeom>
          <a:noFill/>
          <a:ln cap="flat" cmpd="sng" w="19050">
            <a:solidFill>
              <a:srgbClr val="004F6D">
                <a:alpha val="44705"/>
              </a:srgbClr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192" name="Google Shape;192;p2"/>
          <p:cNvSpPr txBox="1"/>
          <p:nvPr/>
        </p:nvSpPr>
        <p:spPr>
          <a:xfrm>
            <a:off x="6597799" y="4407376"/>
            <a:ext cx="2718031" cy="454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consumer preferences</a:t>
            </a:r>
            <a:endParaRPr/>
          </a:p>
        </p:txBody>
      </p:sp>
      <p:grpSp>
        <p:nvGrpSpPr>
          <p:cNvPr id="193" name="Google Shape;193;p2"/>
          <p:cNvGrpSpPr/>
          <p:nvPr/>
        </p:nvGrpSpPr>
        <p:grpSpPr>
          <a:xfrm rot="-6480746">
            <a:off x="5982883" y="4449989"/>
            <a:ext cx="494711" cy="438982"/>
            <a:chOff x="3007568" y="1759121"/>
            <a:chExt cx="371033" cy="329237"/>
          </a:xfrm>
        </p:grpSpPr>
        <p:sp>
          <p:nvSpPr>
            <p:cNvPr id="194" name="Google Shape;194;p2"/>
            <p:cNvSpPr/>
            <p:nvPr/>
          </p:nvSpPr>
          <p:spPr>
            <a:xfrm rot="6480000">
              <a:off x="3070425" y="1768530"/>
              <a:ext cx="245319" cy="310418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0394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 txBox="1"/>
            <p:nvPr/>
          </p:nvSpPr>
          <p:spPr>
            <a:xfrm rot="-4320000">
              <a:off x="3118594" y="1795617"/>
              <a:ext cx="171723" cy="186250"/>
            </a:xfrm>
            <a:prstGeom prst="rect">
              <a:avLst/>
            </a:prstGeom>
            <a:solidFill>
              <a:srgbClr val="0394D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0" name="Google Shape;700;p20"/>
          <p:cNvGraphicFramePr/>
          <p:nvPr/>
        </p:nvGraphicFramePr>
        <p:xfrm>
          <a:off x="5544467" y="1614351"/>
          <a:ext cx="6107802" cy="4280956"/>
        </p:xfrm>
        <a:graphic>
          <a:graphicData uri="http://schemas.openxmlformats.org/drawingml/2006/chart">
            <c:chart r:id="rId3"/>
          </a:graphicData>
        </a:graphic>
      </p:graphicFrame>
      <p:sp>
        <p:nvSpPr>
          <p:cNvPr id="701" name="Google Shape;701;p20"/>
          <p:cNvSpPr/>
          <p:nvPr/>
        </p:nvSpPr>
        <p:spPr>
          <a:xfrm rot="1799346">
            <a:off x="10063137" y="4466825"/>
            <a:ext cx="820271" cy="327903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20"/>
          <p:cNvSpPr/>
          <p:nvPr/>
        </p:nvSpPr>
        <p:spPr>
          <a:xfrm rot="-1668364">
            <a:off x="6756866" y="4456162"/>
            <a:ext cx="820271" cy="327903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20"/>
          <p:cNvSpPr/>
          <p:nvPr/>
        </p:nvSpPr>
        <p:spPr>
          <a:xfrm>
            <a:off x="8141330" y="5961528"/>
            <a:ext cx="127310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RELIVE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0"/>
          <p:cNvSpPr/>
          <p:nvPr/>
        </p:nvSpPr>
        <p:spPr>
          <a:xfrm rot="3632445">
            <a:off x="10034272" y="2476158"/>
            <a:ext cx="163698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20"/>
          <p:cNvSpPr/>
          <p:nvPr/>
        </p:nvSpPr>
        <p:spPr>
          <a:xfrm rot="-3778242">
            <a:off x="6066711" y="2564476"/>
            <a:ext cx="127310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REACH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6" name="Google Shape;706;p20"/>
          <p:cNvGrpSpPr/>
          <p:nvPr/>
        </p:nvGrpSpPr>
        <p:grpSpPr>
          <a:xfrm>
            <a:off x="409740" y="2892553"/>
            <a:ext cx="5290172" cy="1213523"/>
            <a:chOff x="1127586" y="2861808"/>
            <a:chExt cx="5290172" cy="1213523"/>
          </a:xfrm>
        </p:grpSpPr>
        <p:sp>
          <p:nvSpPr>
            <p:cNvPr id="707" name="Google Shape;707;p20"/>
            <p:cNvSpPr/>
            <p:nvPr/>
          </p:nvSpPr>
          <p:spPr>
            <a:xfrm>
              <a:off x="1127586" y="2861808"/>
              <a:ext cx="1636987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REACH</a:t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20"/>
            <p:cNvSpPr/>
            <p:nvPr/>
          </p:nvSpPr>
          <p:spPr>
            <a:xfrm>
              <a:off x="1693388" y="3429000"/>
              <a:ext cx="4724370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BROADEN GOAPE’S CONSUMER BASE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9" name="Google Shape;709;p20"/>
          <p:cNvSpPr/>
          <p:nvPr/>
        </p:nvSpPr>
        <p:spPr>
          <a:xfrm>
            <a:off x="409740" y="3977995"/>
            <a:ext cx="212429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EXPLORE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20"/>
          <p:cNvSpPr/>
          <p:nvPr/>
        </p:nvSpPr>
        <p:spPr>
          <a:xfrm>
            <a:off x="907123" y="4561413"/>
            <a:ext cx="578395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 IMPROVED AND MORE CUSTOMER-FOCUSED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EXPERIENCE THROUGH INTEGRATION OF TECH</a:t>
            </a:r>
            <a:endParaRPr/>
          </a:p>
        </p:txBody>
      </p:sp>
      <p:sp>
        <p:nvSpPr>
          <p:cNvPr id="711" name="Google Shape;711;p20"/>
          <p:cNvSpPr/>
          <p:nvPr/>
        </p:nvSpPr>
        <p:spPr>
          <a:xfrm>
            <a:off x="409740" y="5340420"/>
            <a:ext cx="163698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RELIVE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20"/>
          <p:cNvSpPr/>
          <p:nvPr/>
        </p:nvSpPr>
        <p:spPr>
          <a:xfrm>
            <a:off x="947420" y="5910151"/>
            <a:ext cx="603716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A POST-EXPERIENCE CULTURE TO UTILIZE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RETAINED CUSTOMERS AND DRIVE AWARENESS</a:t>
            </a:r>
            <a:endParaRPr/>
          </a:p>
        </p:txBody>
      </p:sp>
      <p:pic>
        <p:nvPicPr>
          <p:cNvPr id="713" name="Google Shape;71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11269" y="3133903"/>
            <a:ext cx="2251074" cy="12418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4" name="Google Shape;714;p20"/>
          <p:cNvGrpSpPr/>
          <p:nvPr/>
        </p:nvGrpSpPr>
        <p:grpSpPr>
          <a:xfrm>
            <a:off x="3464961" y="458099"/>
            <a:ext cx="1170040" cy="928688"/>
            <a:chOff x="3471872" y="2716925"/>
            <a:chExt cx="1170040" cy="928688"/>
          </a:xfrm>
        </p:grpSpPr>
        <p:cxnSp>
          <p:nvCxnSpPr>
            <p:cNvPr id="715" name="Google Shape;715;p20"/>
            <p:cNvCxnSpPr/>
            <p:nvPr/>
          </p:nvCxnSpPr>
          <p:spPr>
            <a:xfrm>
              <a:off x="4056892" y="2716925"/>
              <a:ext cx="0" cy="928688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716" name="Google Shape;716;p20"/>
            <p:cNvGrpSpPr/>
            <p:nvPr/>
          </p:nvGrpSpPr>
          <p:grpSpPr>
            <a:xfrm>
              <a:off x="3471872" y="3076423"/>
              <a:ext cx="1170040" cy="209692"/>
              <a:chOff x="3471872" y="3045538"/>
              <a:chExt cx="1170040" cy="209692"/>
            </a:xfrm>
          </p:grpSpPr>
          <p:cxnSp>
            <p:nvCxnSpPr>
              <p:cNvPr id="717" name="Google Shape;717;p20"/>
              <p:cNvCxnSpPr/>
              <p:nvPr/>
            </p:nvCxnSpPr>
            <p:spPr>
              <a:xfrm>
                <a:off x="3471872" y="3045538"/>
                <a:ext cx="1170040" cy="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718" name="Google Shape;718;p20"/>
              <p:cNvCxnSpPr/>
              <p:nvPr/>
            </p:nvCxnSpPr>
            <p:spPr>
              <a:xfrm rot="10800000">
                <a:off x="3471872" y="3255230"/>
                <a:ext cx="1152295" cy="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</p:grpSp>
      <p:sp>
        <p:nvSpPr>
          <p:cNvPr id="719" name="Google Shape;719;p20"/>
          <p:cNvSpPr/>
          <p:nvPr/>
        </p:nvSpPr>
        <p:spPr>
          <a:xfrm>
            <a:off x="8638465" y="714652"/>
            <a:ext cx="315215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Relive your experiences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720" name="Google Shape;720;p20"/>
          <p:cNvGrpSpPr/>
          <p:nvPr/>
        </p:nvGrpSpPr>
        <p:grpSpPr>
          <a:xfrm>
            <a:off x="7269712" y="458099"/>
            <a:ext cx="1170040" cy="928688"/>
            <a:chOff x="3471872" y="2716925"/>
            <a:chExt cx="1170040" cy="928688"/>
          </a:xfrm>
        </p:grpSpPr>
        <p:cxnSp>
          <p:nvCxnSpPr>
            <p:cNvPr id="721" name="Google Shape;721;p20"/>
            <p:cNvCxnSpPr/>
            <p:nvPr/>
          </p:nvCxnSpPr>
          <p:spPr>
            <a:xfrm>
              <a:off x="4056892" y="2716925"/>
              <a:ext cx="0" cy="928688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722" name="Google Shape;722;p20"/>
            <p:cNvGrpSpPr/>
            <p:nvPr/>
          </p:nvGrpSpPr>
          <p:grpSpPr>
            <a:xfrm>
              <a:off x="3471872" y="3076423"/>
              <a:ext cx="1170040" cy="209692"/>
              <a:chOff x="3471872" y="3045538"/>
              <a:chExt cx="1170040" cy="209692"/>
            </a:xfrm>
          </p:grpSpPr>
          <p:cxnSp>
            <p:nvCxnSpPr>
              <p:cNvPr id="723" name="Google Shape;723;p20"/>
              <p:cNvCxnSpPr/>
              <p:nvPr/>
            </p:nvCxnSpPr>
            <p:spPr>
              <a:xfrm>
                <a:off x="3471872" y="3045538"/>
                <a:ext cx="1170040" cy="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724" name="Google Shape;724;p20"/>
              <p:cNvCxnSpPr/>
              <p:nvPr/>
            </p:nvCxnSpPr>
            <p:spPr>
              <a:xfrm rot="10800000">
                <a:off x="3471872" y="3255230"/>
                <a:ext cx="1152295" cy="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</p:grpSp>
      <p:pic>
        <p:nvPicPr>
          <p:cNvPr id="725" name="Google Shape;72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7088" y="301518"/>
            <a:ext cx="2251074" cy="124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2316" y="1595938"/>
            <a:ext cx="2251074" cy="1241851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20"/>
          <p:cNvSpPr/>
          <p:nvPr/>
        </p:nvSpPr>
        <p:spPr>
          <a:xfrm>
            <a:off x="354634" y="734417"/>
            <a:ext cx="315215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Reach new heights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21"/>
          <p:cNvSpPr/>
          <p:nvPr/>
        </p:nvSpPr>
        <p:spPr>
          <a:xfrm flipH="1" rot="10800000">
            <a:off x="3149379" y="1533037"/>
            <a:ext cx="1781578" cy="223049"/>
          </a:xfrm>
          <a:prstGeom prst="triangle">
            <a:avLst>
              <a:gd fmla="val 50000" name="adj"/>
            </a:avLst>
          </a:prstGeom>
          <a:solidFill>
            <a:srgbClr val="0394D7"/>
          </a:solidFill>
          <a:ln>
            <a:noFill/>
          </a:ln>
        </p:spPr>
        <p:txBody>
          <a:bodyPr anchorCtr="0" anchor="ctr" bIns="88900" lIns="88900" spcFirstLastPara="1" rIns="88900" wrap="square" tIns="88900">
            <a:noAutofit/>
          </a:bodyPr>
          <a:lstStyle/>
          <a:p>
            <a:pPr indent="0" lvl="0" marL="0" marR="0" rtl="0" algn="ctr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734" name="Google Shape;734;p21"/>
          <p:cNvGrpSpPr/>
          <p:nvPr/>
        </p:nvGrpSpPr>
        <p:grpSpPr>
          <a:xfrm>
            <a:off x="7041418" y="1511416"/>
            <a:ext cx="4507267" cy="4320033"/>
            <a:chOff x="6587582" y="1400051"/>
            <a:chExt cx="5255115" cy="4439175"/>
          </a:xfrm>
        </p:grpSpPr>
        <p:sp>
          <p:nvSpPr>
            <p:cNvPr id="735" name="Google Shape;735;p21"/>
            <p:cNvSpPr/>
            <p:nvPr/>
          </p:nvSpPr>
          <p:spPr>
            <a:xfrm>
              <a:off x="7399668" y="1400051"/>
              <a:ext cx="4443029" cy="4430371"/>
            </a:xfrm>
            <a:prstGeom prst="rect">
              <a:avLst/>
            </a:prstGeom>
            <a:solidFill>
              <a:schemeClr val="lt2">
                <a:alpha val="64705"/>
              </a:schemeClr>
            </a:solidFill>
            <a:ln>
              <a:noFill/>
            </a:ln>
          </p:spPr>
          <p:txBody>
            <a:bodyPr anchorCtr="0" anchor="ctr" bIns="88900" lIns="88900" spcFirstLastPara="1" rIns="88900" wrap="square" tIns="88900">
              <a:noAutofit/>
            </a:bodyPr>
            <a:lstStyle/>
            <a:p>
              <a:pPr indent="0" lvl="0" marL="0" marR="0" rtl="0" algn="ctr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ctr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r>
                <a:t/>
              </a:r>
              <a:endParaRPr b="1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ctr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r>
                <a:t/>
              </a:r>
              <a:endParaRPr b="1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ctr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r>
                <a:t/>
              </a:r>
              <a:endParaRPr b="1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ctr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r>
                <a:t/>
              </a:r>
              <a:endParaRPr b="1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ctr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r>
                <a:t/>
              </a:r>
              <a:endParaRPr b="1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ctr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r>
                <a:t/>
              </a:r>
              <a:endParaRPr b="1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ctr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r>
                <a:t/>
              </a:r>
              <a:endParaRPr b="1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ctr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r>
                <a:t/>
              </a:r>
              <a:endParaRPr b="1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ctr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r>
                <a:t/>
              </a:r>
              <a:endParaRPr b="1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ctr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r>
                <a:t/>
              </a:r>
              <a:endParaRPr b="1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ctr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r>
                <a:t/>
              </a:r>
              <a:endParaRPr b="1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ctr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r>
                <a:t/>
              </a:r>
              <a:endParaRPr b="1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36" name="Google Shape;736;p21"/>
            <p:cNvSpPr/>
            <p:nvPr/>
          </p:nvSpPr>
          <p:spPr>
            <a:xfrm>
              <a:off x="6587582" y="1408855"/>
              <a:ext cx="1646752" cy="4430371"/>
            </a:xfrm>
            <a:prstGeom prst="homePlate">
              <a:avLst>
                <a:gd fmla="val 46874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88900" lIns="88900" spcFirstLastPara="1" rIns="88900" wrap="square" tIns="88900">
              <a:noAutofit/>
            </a:bodyPr>
            <a:lstStyle/>
            <a:p>
              <a:pPr indent="0" lvl="0" marL="0" marR="0" rtl="0" algn="ctr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r>
                <a:t/>
              </a:r>
              <a:endParaRPr b="1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737" name="Google Shape;737;p21"/>
          <p:cNvSpPr/>
          <p:nvPr/>
        </p:nvSpPr>
        <p:spPr>
          <a:xfrm>
            <a:off x="546471" y="1533037"/>
            <a:ext cx="1410519" cy="8229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88900" lIns="88900" spcFirstLastPara="1" rIns="88900" wrap="square" tIns="88900">
            <a:noAutofit/>
          </a:bodyPr>
          <a:lstStyle/>
          <a:p>
            <a:pPr indent="0" lvl="0" marL="0" marR="0" rtl="0" algn="ctr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r>
              <a:rPr b="1"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</a:t>
            </a:r>
            <a:endParaRPr/>
          </a:p>
        </p:txBody>
      </p:sp>
      <p:sp>
        <p:nvSpPr>
          <p:cNvPr id="738" name="Google Shape;738;p21"/>
          <p:cNvSpPr/>
          <p:nvPr/>
        </p:nvSpPr>
        <p:spPr>
          <a:xfrm>
            <a:off x="2092923" y="1533037"/>
            <a:ext cx="4660412" cy="82291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88900" lIns="88900" spcFirstLastPara="1" rIns="88900" wrap="square" tIns="88900">
            <a:noAutofit/>
          </a:bodyPr>
          <a:lstStyle/>
          <a:p>
            <a:pPr indent="0" lvl="0" marL="0" marR="0" rtl="0" algn="ctr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can GoApe enhance customer experience as a means of increasing brand awareness and word-of-mouth advocacy? </a:t>
            </a:r>
            <a:endParaRPr/>
          </a:p>
        </p:txBody>
      </p:sp>
      <p:sp>
        <p:nvSpPr>
          <p:cNvPr id="739" name="Google Shape;739;p21"/>
          <p:cNvSpPr/>
          <p:nvPr/>
        </p:nvSpPr>
        <p:spPr>
          <a:xfrm>
            <a:off x="546470" y="2473958"/>
            <a:ext cx="1410519" cy="11974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88900" lIns="88900" spcFirstLastPara="1" rIns="88900" wrap="square" tIns="88900">
            <a:noAutofit/>
          </a:bodyPr>
          <a:lstStyle/>
          <a:p>
            <a:pPr indent="0" lvl="0" marL="0" marR="0" rtl="0" algn="ctr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r>
              <a:rPr b="1"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Key Issues</a:t>
            </a:r>
            <a:endParaRPr/>
          </a:p>
        </p:txBody>
      </p:sp>
      <p:sp>
        <p:nvSpPr>
          <p:cNvPr id="740" name="Google Shape;740;p21"/>
          <p:cNvSpPr/>
          <p:nvPr/>
        </p:nvSpPr>
        <p:spPr>
          <a:xfrm>
            <a:off x="2091408" y="2473958"/>
            <a:ext cx="4649541" cy="119747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88900" lIns="88900" spcFirstLastPara="1" rIns="88900" wrap="square" tIns="88900">
            <a:noAutofit/>
          </a:bodyPr>
          <a:lstStyle/>
          <a:p>
            <a:pPr indent="-342900" lvl="0" marL="342900" marR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AutoNum type="arabicPeriod"/>
            </a:pP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Lack of brand awareness</a:t>
            </a:r>
            <a:endParaRPr/>
          </a:p>
          <a:p>
            <a:pPr indent="-342900" lvl="0" marL="342900" marR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AutoNum type="arabicPeriod"/>
            </a:pP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Limited incorporation of technology into marketing strategies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AutoNum type="arabicPeriod"/>
            </a:pP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Suboptimal retention rates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1300" lvl="0" marL="342900" marR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1" name="Google Shape;741;p21"/>
          <p:cNvSpPr/>
          <p:nvPr/>
        </p:nvSpPr>
        <p:spPr>
          <a:xfrm>
            <a:off x="546469" y="3824465"/>
            <a:ext cx="1410518" cy="3772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88900" lIns="88900" spcFirstLastPara="1" rIns="88900" wrap="square" tIns="88900">
            <a:noAutofit/>
          </a:bodyPr>
          <a:lstStyle/>
          <a:p>
            <a:pPr indent="0" lvl="0" marL="0" marR="0" rtl="0" algn="ctr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r>
              <a:rPr b="1"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Strategy</a:t>
            </a:r>
            <a:endParaRPr/>
          </a:p>
        </p:txBody>
      </p:sp>
      <p:sp>
        <p:nvSpPr>
          <p:cNvPr id="742" name="Google Shape;742;p21"/>
          <p:cNvSpPr/>
          <p:nvPr/>
        </p:nvSpPr>
        <p:spPr>
          <a:xfrm>
            <a:off x="2119461" y="3824465"/>
            <a:ext cx="4621488" cy="3625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88900" lIns="88900" spcFirstLastPara="1" rIns="88900" wrap="square" tIns="88900">
            <a:noAutofit/>
          </a:bodyPr>
          <a:lstStyle/>
          <a:p>
            <a:pPr indent="0" lvl="0" marL="0" marR="0" rtl="0" algn="ctr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Capturing Your Moment</a:t>
            </a:r>
            <a:endParaRPr/>
          </a:p>
        </p:txBody>
      </p:sp>
      <p:sp>
        <p:nvSpPr>
          <p:cNvPr id="743" name="Google Shape;743;p21"/>
          <p:cNvSpPr/>
          <p:nvPr/>
        </p:nvSpPr>
        <p:spPr>
          <a:xfrm>
            <a:off x="560465" y="4331244"/>
            <a:ext cx="1396523" cy="166449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88900" lIns="88900" spcFirstLastPara="1" rIns="88900" wrap="square" tIns="88900">
            <a:noAutofit/>
          </a:bodyPr>
          <a:lstStyle/>
          <a:p>
            <a:pPr indent="0" lvl="0" marL="0" marR="0" rtl="0" algn="ctr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r>
              <a:rPr b="1"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Tactics</a:t>
            </a:r>
            <a:endParaRPr/>
          </a:p>
        </p:txBody>
      </p:sp>
      <p:sp>
        <p:nvSpPr>
          <p:cNvPr id="744" name="Google Shape;744;p21"/>
          <p:cNvSpPr/>
          <p:nvPr/>
        </p:nvSpPr>
        <p:spPr>
          <a:xfrm>
            <a:off x="2119461" y="4331736"/>
            <a:ext cx="4633875" cy="42221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88900" lIns="88900" spcFirstLastPara="1" rIns="88900" wrap="square" tIns="88900">
            <a:noAutofit/>
          </a:bodyPr>
          <a:lstStyle/>
          <a:p>
            <a:pPr indent="0" lvl="0" marL="0" marR="0" rtl="0" algn="ctr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Reach</a:t>
            </a:r>
            <a:endParaRPr/>
          </a:p>
        </p:txBody>
      </p:sp>
      <p:sp>
        <p:nvSpPr>
          <p:cNvPr id="745" name="Google Shape;745;p21"/>
          <p:cNvSpPr/>
          <p:nvPr/>
        </p:nvSpPr>
        <p:spPr>
          <a:xfrm>
            <a:off x="2119462" y="5423834"/>
            <a:ext cx="4633874" cy="42769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88900" lIns="88900" spcFirstLastPara="1" rIns="88900" wrap="square" tIns="88900">
            <a:noAutofit/>
          </a:bodyPr>
          <a:lstStyle/>
          <a:p>
            <a:pPr indent="0" lvl="0" marL="0" marR="0" rtl="0" algn="ctr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Relive</a:t>
            </a:r>
            <a:endParaRPr/>
          </a:p>
        </p:txBody>
      </p:sp>
      <p:grpSp>
        <p:nvGrpSpPr>
          <p:cNvPr id="746" name="Google Shape;746;p21"/>
          <p:cNvGrpSpPr/>
          <p:nvPr/>
        </p:nvGrpSpPr>
        <p:grpSpPr>
          <a:xfrm>
            <a:off x="8532030" y="4687124"/>
            <a:ext cx="458544" cy="457200"/>
            <a:chOff x="373" y="1933"/>
            <a:chExt cx="341" cy="340"/>
          </a:xfrm>
        </p:grpSpPr>
        <p:sp>
          <p:nvSpPr>
            <p:cNvPr id="747" name="Google Shape;747;p21"/>
            <p:cNvSpPr/>
            <p:nvPr/>
          </p:nvSpPr>
          <p:spPr>
            <a:xfrm>
              <a:off x="436" y="2031"/>
              <a:ext cx="207" cy="157"/>
            </a:xfrm>
            <a:custGeom>
              <a:rect b="b" l="l" r="r" t="t"/>
              <a:pathLst>
                <a:path extrusionOk="0" h="236" w="311">
                  <a:moveTo>
                    <a:pt x="307" y="4"/>
                  </a:moveTo>
                  <a:cubicBezTo>
                    <a:pt x="303" y="0"/>
                    <a:pt x="296" y="0"/>
                    <a:pt x="292" y="4"/>
                  </a:cubicBezTo>
                  <a:cubicBezTo>
                    <a:pt x="86" y="210"/>
                    <a:pt x="86" y="210"/>
                    <a:pt x="86" y="210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15" y="139"/>
                    <a:pt x="8" y="139"/>
                    <a:pt x="4" y="143"/>
                  </a:cubicBezTo>
                  <a:cubicBezTo>
                    <a:pt x="0" y="147"/>
                    <a:pt x="0" y="154"/>
                    <a:pt x="4" y="158"/>
                  </a:cubicBezTo>
                  <a:cubicBezTo>
                    <a:pt x="78" y="233"/>
                    <a:pt x="78" y="233"/>
                    <a:pt x="78" y="233"/>
                  </a:cubicBezTo>
                  <a:cubicBezTo>
                    <a:pt x="81" y="235"/>
                    <a:pt x="83" y="236"/>
                    <a:pt x="86" y="236"/>
                  </a:cubicBezTo>
                  <a:cubicBezTo>
                    <a:pt x="89" y="236"/>
                    <a:pt x="91" y="235"/>
                    <a:pt x="94" y="233"/>
                  </a:cubicBezTo>
                  <a:cubicBezTo>
                    <a:pt x="307" y="19"/>
                    <a:pt x="307" y="19"/>
                    <a:pt x="307" y="19"/>
                  </a:cubicBezTo>
                  <a:cubicBezTo>
                    <a:pt x="311" y="15"/>
                    <a:pt x="311" y="8"/>
                    <a:pt x="307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48" name="Google Shape;748;p21"/>
            <p:cNvSpPr/>
            <p:nvPr/>
          </p:nvSpPr>
          <p:spPr>
            <a:xfrm>
              <a:off x="373" y="1933"/>
              <a:ext cx="341" cy="340"/>
            </a:xfrm>
            <a:custGeom>
              <a:rect b="b" l="l" r="r" t="t"/>
              <a:pathLst>
                <a:path extrusionOk="0" h="512" w="512">
                  <a:moveTo>
                    <a:pt x="256" y="21"/>
                  </a:move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749" name="Google Shape;749;p21"/>
          <p:cNvSpPr txBox="1"/>
          <p:nvPr/>
        </p:nvSpPr>
        <p:spPr>
          <a:xfrm>
            <a:off x="9222313" y="4631809"/>
            <a:ext cx="2063067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Creation of a customer </a:t>
            </a: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loyalty loop</a:t>
            </a:r>
            <a:endParaRPr/>
          </a:p>
        </p:txBody>
      </p:sp>
      <p:sp>
        <p:nvSpPr>
          <p:cNvPr id="750" name="Google Shape;750;p21"/>
          <p:cNvSpPr txBox="1"/>
          <p:nvPr/>
        </p:nvSpPr>
        <p:spPr>
          <a:xfrm>
            <a:off x="9222313" y="3302101"/>
            <a:ext cx="2229989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Word-of-mouth </a:t>
            </a: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interaction inspired by social media activity</a:t>
            </a:r>
            <a:endParaRPr/>
          </a:p>
        </p:txBody>
      </p:sp>
      <p:grpSp>
        <p:nvGrpSpPr>
          <p:cNvPr id="751" name="Google Shape;751;p21"/>
          <p:cNvGrpSpPr/>
          <p:nvPr/>
        </p:nvGrpSpPr>
        <p:grpSpPr>
          <a:xfrm>
            <a:off x="8504263" y="3429878"/>
            <a:ext cx="458544" cy="457200"/>
            <a:chOff x="8693423" y="2579744"/>
            <a:chExt cx="458544" cy="457200"/>
          </a:xfrm>
        </p:grpSpPr>
        <p:sp>
          <p:nvSpPr>
            <p:cNvPr id="752" name="Google Shape;752;p21"/>
            <p:cNvSpPr/>
            <p:nvPr/>
          </p:nvSpPr>
          <p:spPr>
            <a:xfrm>
              <a:off x="8693423" y="2579744"/>
              <a:ext cx="458544" cy="457200"/>
            </a:xfrm>
            <a:custGeom>
              <a:rect b="b" l="l" r="r" t="t"/>
              <a:pathLst>
                <a:path extrusionOk="0" h="512" w="512">
                  <a:moveTo>
                    <a:pt x="256" y="21"/>
                  </a:move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53" name="Google Shape;753;p21"/>
            <p:cNvSpPr/>
            <p:nvPr/>
          </p:nvSpPr>
          <p:spPr>
            <a:xfrm>
              <a:off x="8814723" y="2708766"/>
              <a:ext cx="278354" cy="211119"/>
            </a:xfrm>
            <a:custGeom>
              <a:rect b="b" l="l" r="r" t="t"/>
              <a:pathLst>
                <a:path extrusionOk="0" h="236" w="311">
                  <a:moveTo>
                    <a:pt x="307" y="4"/>
                  </a:moveTo>
                  <a:cubicBezTo>
                    <a:pt x="303" y="0"/>
                    <a:pt x="296" y="0"/>
                    <a:pt x="292" y="4"/>
                  </a:cubicBezTo>
                  <a:cubicBezTo>
                    <a:pt x="86" y="210"/>
                    <a:pt x="86" y="210"/>
                    <a:pt x="86" y="210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15" y="139"/>
                    <a:pt x="8" y="139"/>
                    <a:pt x="4" y="143"/>
                  </a:cubicBezTo>
                  <a:cubicBezTo>
                    <a:pt x="0" y="147"/>
                    <a:pt x="0" y="154"/>
                    <a:pt x="4" y="158"/>
                  </a:cubicBezTo>
                  <a:cubicBezTo>
                    <a:pt x="78" y="233"/>
                    <a:pt x="78" y="233"/>
                    <a:pt x="78" y="233"/>
                  </a:cubicBezTo>
                  <a:cubicBezTo>
                    <a:pt x="81" y="235"/>
                    <a:pt x="83" y="236"/>
                    <a:pt x="86" y="236"/>
                  </a:cubicBezTo>
                  <a:cubicBezTo>
                    <a:pt x="89" y="236"/>
                    <a:pt x="91" y="235"/>
                    <a:pt x="94" y="233"/>
                  </a:cubicBezTo>
                  <a:cubicBezTo>
                    <a:pt x="307" y="19"/>
                    <a:pt x="307" y="19"/>
                    <a:pt x="307" y="19"/>
                  </a:cubicBezTo>
                  <a:cubicBezTo>
                    <a:pt x="311" y="15"/>
                    <a:pt x="311" y="8"/>
                    <a:pt x="307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754" name="Google Shape;754;p21"/>
          <p:cNvSpPr/>
          <p:nvPr/>
        </p:nvSpPr>
        <p:spPr>
          <a:xfrm>
            <a:off x="7041415" y="3429878"/>
            <a:ext cx="1396622" cy="414973"/>
          </a:xfrm>
          <a:prstGeom prst="rect">
            <a:avLst/>
          </a:prstGeom>
          <a:noFill/>
          <a:ln>
            <a:noFill/>
          </a:ln>
        </p:spPr>
        <p:txBody>
          <a:bodyPr anchorCtr="0" anchor="ctr" bIns="88900" lIns="88900" spcFirstLastPara="1" rIns="88900" wrap="square" tIns="88900">
            <a:noAutofit/>
          </a:bodyPr>
          <a:lstStyle/>
          <a:p>
            <a:pPr indent="0" lvl="0" marL="0" marR="0" rtl="0" algn="ctr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1"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Outcomes</a:t>
            </a:r>
            <a:endParaRPr b="1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5" name="Google Shape;755;p21"/>
          <p:cNvSpPr txBox="1"/>
          <p:nvPr/>
        </p:nvSpPr>
        <p:spPr>
          <a:xfrm>
            <a:off x="9222313" y="2104626"/>
            <a:ext cx="1950472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Drive awareness to increase </a:t>
            </a: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consumer base</a:t>
            </a:r>
            <a:endParaRPr/>
          </a:p>
        </p:txBody>
      </p:sp>
      <p:grpSp>
        <p:nvGrpSpPr>
          <p:cNvPr id="756" name="Google Shape;756;p21"/>
          <p:cNvGrpSpPr/>
          <p:nvPr/>
        </p:nvGrpSpPr>
        <p:grpSpPr>
          <a:xfrm>
            <a:off x="8504263" y="2215237"/>
            <a:ext cx="458544" cy="457200"/>
            <a:chOff x="373" y="1933"/>
            <a:chExt cx="341" cy="340"/>
          </a:xfrm>
        </p:grpSpPr>
        <p:sp>
          <p:nvSpPr>
            <p:cNvPr id="757" name="Google Shape;757;p21"/>
            <p:cNvSpPr/>
            <p:nvPr/>
          </p:nvSpPr>
          <p:spPr>
            <a:xfrm>
              <a:off x="436" y="2031"/>
              <a:ext cx="207" cy="157"/>
            </a:xfrm>
            <a:custGeom>
              <a:rect b="b" l="l" r="r" t="t"/>
              <a:pathLst>
                <a:path extrusionOk="0" h="236" w="311">
                  <a:moveTo>
                    <a:pt x="307" y="4"/>
                  </a:moveTo>
                  <a:cubicBezTo>
                    <a:pt x="303" y="0"/>
                    <a:pt x="296" y="0"/>
                    <a:pt x="292" y="4"/>
                  </a:cubicBezTo>
                  <a:cubicBezTo>
                    <a:pt x="86" y="210"/>
                    <a:pt x="86" y="210"/>
                    <a:pt x="86" y="210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15" y="139"/>
                    <a:pt x="8" y="139"/>
                    <a:pt x="4" y="143"/>
                  </a:cubicBezTo>
                  <a:cubicBezTo>
                    <a:pt x="0" y="147"/>
                    <a:pt x="0" y="154"/>
                    <a:pt x="4" y="158"/>
                  </a:cubicBezTo>
                  <a:cubicBezTo>
                    <a:pt x="78" y="233"/>
                    <a:pt x="78" y="233"/>
                    <a:pt x="78" y="233"/>
                  </a:cubicBezTo>
                  <a:cubicBezTo>
                    <a:pt x="81" y="235"/>
                    <a:pt x="83" y="236"/>
                    <a:pt x="86" y="236"/>
                  </a:cubicBezTo>
                  <a:cubicBezTo>
                    <a:pt x="89" y="236"/>
                    <a:pt x="91" y="235"/>
                    <a:pt x="94" y="233"/>
                  </a:cubicBezTo>
                  <a:cubicBezTo>
                    <a:pt x="307" y="19"/>
                    <a:pt x="307" y="19"/>
                    <a:pt x="307" y="19"/>
                  </a:cubicBezTo>
                  <a:cubicBezTo>
                    <a:pt x="311" y="15"/>
                    <a:pt x="311" y="8"/>
                    <a:pt x="307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58" name="Google Shape;758;p21"/>
            <p:cNvSpPr/>
            <p:nvPr/>
          </p:nvSpPr>
          <p:spPr>
            <a:xfrm>
              <a:off x="373" y="1933"/>
              <a:ext cx="341" cy="340"/>
            </a:xfrm>
            <a:custGeom>
              <a:rect b="b" l="l" r="r" t="t"/>
              <a:pathLst>
                <a:path extrusionOk="0" h="512" w="512">
                  <a:moveTo>
                    <a:pt x="256" y="21"/>
                  </a:move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759" name="Google Shape;759;p21"/>
          <p:cNvSpPr/>
          <p:nvPr/>
        </p:nvSpPr>
        <p:spPr>
          <a:xfrm>
            <a:off x="2119461" y="4878031"/>
            <a:ext cx="4633875" cy="42221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88900" lIns="88900" spcFirstLastPara="1" rIns="88900" wrap="square" tIns="88900">
            <a:noAutofit/>
          </a:bodyPr>
          <a:lstStyle/>
          <a:p>
            <a:pPr indent="0" lvl="0" marL="0" marR="0" rtl="0" algn="ctr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Explore</a:t>
            </a:r>
            <a:endParaRPr/>
          </a:p>
        </p:txBody>
      </p:sp>
      <p:cxnSp>
        <p:nvCxnSpPr>
          <p:cNvPr id="760" name="Google Shape;760;p21"/>
          <p:cNvCxnSpPr/>
          <p:nvPr/>
        </p:nvCxnSpPr>
        <p:spPr>
          <a:xfrm>
            <a:off x="419025" y="1340747"/>
            <a:ext cx="11062741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61" name="Google Shape;761;p21"/>
          <p:cNvSpPr txBox="1"/>
          <p:nvPr/>
        </p:nvSpPr>
        <p:spPr>
          <a:xfrm>
            <a:off x="329508" y="305294"/>
            <a:ext cx="11152258" cy="1004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9"/>
              <a:buFont typeface="Helvetica Neue"/>
              <a:buNone/>
            </a:pPr>
            <a:r>
              <a:rPr b="1" lang="en-US" sz="3509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GoApe will attract new customers and build lasting connections with returning participants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71616"/>
        </a:solidFill>
      </p:bgPr>
    </p:bg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22"/>
          <p:cNvSpPr txBox="1"/>
          <p:nvPr/>
        </p:nvSpPr>
        <p:spPr>
          <a:xfrm>
            <a:off x="3849826" y="2967335"/>
            <a:ext cx="449234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Helvetica Neue"/>
              <a:buNone/>
            </a:pPr>
            <a:r>
              <a:rPr b="1" i="0" lang="en-US" sz="5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you!</a:t>
            </a:r>
            <a:endParaRPr b="1" i="0" sz="5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3"/>
          <p:cNvGrpSpPr/>
          <p:nvPr/>
        </p:nvGrpSpPr>
        <p:grpSpPr>
          <a:xfrm>
            <a:off x="4001733" y="2052023"/>
            <a:ext cx="4162972" cy="3535656"/>
            <a:chOff x="842981" y="157478"/>
            <a:chExt cx="4162972" cy="3535656"/>
          </a:xfrm>
        </p:grpSpPr>
        <p:sp>
          <p:nvSpPr>
            <p:cNvPr id="202" name="Google Shape;202;p3"/>
            <p:cNvSpPr/>
            <p:nvPr/>
          </p:nvSpPr>
          <p:spPr>
            <a:xfrm>
              <a:off x="1283697" y="442723"/>
              <a:ext cx="3031084" cy="3031084"/>
            </a:xfrm>
            <a:prstGeom prst="blockArc">
              <a:avLst>
                <a:gd fmla="val 10882234" name="adj1"/>
                <a:gd fmla="val 14277061" name="adj2"/>
                <a:gd fmla="val 4517" name="adj3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1283597" y="446668"/>
              <a:ext cx="3031084" cy="3031084"/>
            </a:xfrm>
            <a:prstGeom prst="blockArc">
              <a:avLst>
                <a:gd fmla="val 7337192" name="adj1"/>
                <a:gd fmla="val 10891392" name="adj2"/>
                <a:gd fmla="val 4517" name="adj3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1423740" y="547084"/>
              <a:ext cx="3031084" cy="3031084"/>
            </a:xfrm>
            <a:prstGeom prst="blockArc">
              <a:avLst>
                <a:gd fmla="val 3074580" name="adj1"/>
                <a:gd fmla="val 7737524" name="adj2"/>
                <a:gd fmla="val 4517" name="adj3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1533987" y="466641"/>
              <a:ext cx="3031084" cy="3031084"/>
            </a:xfrm>
            <a:prstGeom prst="blockArc">
              <a:avLst>
                <a:gd fmla="val 64150" name="adj1"/>
                <a:gd fmla="val 3391416" name="adj2"/>
                <a:gd fmla="val 4517" name="adj3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1534141" y="459340"/>
              <a:ext cx="3031084" cy="3031084"/>
            </a:xfrm>
            <a:prstGeom prst="blockArc">
              <a:avLst>
                <a:gd fmla="val 17702692" name="adj1"/>
                <a:gd fmla="val 81097" name="adj2"/>
                <a:gd fmla="val 4517" name="adj3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1380845" y="376392"/>
              <a:ext cx="3031084" cy="3031084"/>
            </a:xfrm>
            <a:prstGeom prst="blockArc">
              <a:avLst>
                <a:gd fmla="val 14003994" name="adj1"/>
                <a:gd fmla="val 18107429" name="adj2"/>
                <a:gd fmla="val 4517" name="adj3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2124221" y="1156981"/>
              <a:ext cx="1626052" cy="160236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"/>
            <p:cNvSpPr txBox="1"/>
            <p:nvPr/>
          </p:nvSpPr>
          <p:spPr>
            <a:xfrm>
              <a:off x="2362351" y="1391642"/>
              <a:ext cx="1149792" cy="11330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ranklin Gothic"/>
                <a:buNone/>
              </a:pPr>
              <a:r>
                <a:rPr lang="en-US" sz="2000">
                  <a:solidFill>
                    <a:schemeClr val="lt1"/>
                  </a:solidFill>
                  <a:latin typeface="Franklin Gothic"/>
                  <a:ea typeface="Franklin Gothic"/>
                  <a:cs typeface="Franklin Gothic"/>
                  <a:sym typeface="Franklin Gothic"/>
                </a:rPr>
                <a:t>Insert Tagline</a:t>
              </a:r>
              <a:endParaRPr sz="11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endParaRPr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1537821" y="227343"/>
              <a:ext cx="950733" cy="950733"/>
            </a:xfrm>
            <a:prstGeom prst="ellipse">
              <a:avLst/>
            </a:prstGeom>
            <a:solidFill>
              <a:schemeClr val="accent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"/>
            <p:cNvSpPr txBox="1"/>
            <p:nvPr/>
          </p:nvSpPr>
          <p:spPr>
            <a:xfrm>
              <a:off x="1677053" y="366575"/>
              <a:ext cx="672269" cy="6722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3201399" y="157478"/>
              <a:ext cx="950733" cy="950733"/>
            </a:xfrm>
            <a:prstGeom prst="ellipse">
              <a:avLst/>
            </a:prstGeom>
            <a:solidFill>
              <a:schemeClr val="accent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"/>
            <p:cNvSpPr txBox="1"/>
            <p:nvPr/>
          </p:nvSpPr>
          <p:spPr>
            <a:xfrm>
              <a:off x="3340631" y="296710"/>
              <a:ext cx="672269" cy="6722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4055220" y="1534457"/>
              <a:ext cx="950733" cy="950733"/>
            </a:xfrm>
            <a:prstGeom prst="ellipse">
              <a:avLst/>
            </a:prstGeom>
            <a:solidFill>
              <a:schemeClr val="accent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"/>
            <p:cNvSpPr txBox="1"/>
            <p:nvPr/>
          </p:nvSpPr>
          <p:spPr>
            <a:xfrm>
              <a:off x="4194452" y="1673689"/>
              <a:ext cx="672269" cy="6722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3391246" y="2742401"/>
              <a:ext cx="950733" cy="950733"/>
            </a:xfrm>
            <a:prstGeom prst="ellipse">
              <a:avLst/>
            </a:prstGeom>
            <a:solidFill>
              <a:schemeClr val="accent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"/>
            <p:cNvSpPr txBox="1"/>
            <p:nvPr/>
          </p:nvSpPr>
          <p:spPr>
            <a:xfrm>
              <a:off x="3530478" y="2881633"/>
              <a:ext cx="672269" cy="6722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1532522" y="2739129"/>
              <a:ext cx="950733" cy="950733"/>
            </a:xfrm>
            <a:prstGeom prst="ellipse">
              <a:avLst/>
            </a:prstGeom>
            <a:solidFill>
              <a:schemeClr val="accent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"/>
            <p:cNvSpPr txBox="1"/>
            <p:nvPr/>
          </p:nvSpPr>
          <p:spPr>
            <a:xfrm>
              <a:off x="1671754" y="2878361"/>
              <a:ext cx="672269" cy="6722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842981" y="1447467"/>
              <a:ext cx="950733" cy="950733"/>
            </a:xfrm>
            <a:prstGeom prst="ellipse">
              <a:avLst/>
            </a:prstGeom>
            <a:solidFill>
              <a:schemeClr val="accent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"/>
            <p:cNvSpPr txBox="1"/>
            <p:nvPr/>
          </p:nvSpPr>
          <p:spPr>
            <a:xfrm>
              <a:off x="982213" y="1586699"/>
              <a:ext cx="672269" cy="6722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" name="Google Shape;222;p3"/>
          <p:cNvSpPr txBox="1"/>
          <p:nvPr>
            <p:ph type="title"/>
          </p:nvPr>
        </p:nvSpPr>
        <p:spPr>
          <a:xfrm>
            <a:off x="329509" y="136549"/>
            <a:ext cx="50874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lvetica Neue"/>
              <a:buNone/>
            </a:pPr>
            <a:r>
              <a:rPr b="1" lang="en-US" sz="3600">
                <a:latin typeface="Helvetica Neue"/>
                <a:ea typeface="Helvetica Neue"/>
                <a:cs typeface="Helvetica Neue"/>
                <a:sym typeface="Helvetica Neue"/>
              </a:rPr>
              <a:t>Situational Analysis</a:t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23" name="Google Shape;223;p3"/>
          <p:cNvGrpSpPr/>
          <p:nvPr/>
        </p:nvGrpSpPr>
        <p:grpSpPr>
          <a:xfrm>
            <a:off x="7789927" y="1710914"/>
            <a:ext cx="3823424" cy="1152324"/>
            <a:chOff x="-643735" y="1441381"/>
            <a:chExt cx="3823424" cy="1152324"/>
          </a:xfrm>
        </p:grpSpPr>
        <p:sp>
          <p:nvSpPr>
            <p:cNvPr id="224" name="Google Shape;224;p3"/>
            <p:cNvSpPr txBox="1"/>
            <p:nvPr/>
          </p:nvSpPr>
          <p:spPr>
            <a:xfrm>
              <a:off x="-585292" y="2061737"/>
              <a:ext cx="3764981" cy="5319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Opportunities to introduce new courses catered towards disabled people or other groups</a:t>
              </a:r>
              <a:endParaRPr/>
            </a:p>
          </p:txBody>
        </p:sp>
        <p:sp>
          <p:nvSpPr>
            <p:cNvPr id="225" name="Google Shape;225;p3"/>
            <p:cNvSpPr txBox="1"/>
            <p:nvPr/>
          </p:nvSpPr>
          <p:spPr>
            <a:xfrm>
              <a:off x="-643735" y="1441381"/>
              <a:ext cx="3077705" cy="5851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Potential for greater course variety</a:t>
              </a:r>
              <a:endParaRPr/>
            </a:p>
          </p:txBody>
        </p:sp>
      </p:grpSp>
      <p:sp>
        <p:nvSpPr>
          <p:cNvPr id="226" name="Google Shape;226;p3"/>
          <p:cNvSpPr/>
          <p:nvPr/>
        </p:nvSpPr>
        <p:spPr>
          <a:xfrm rot="-5400000">
            <a:off x="5939248" y="-5937455"/>
            <a:ext cx="313508" cy="1219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7" name="Google Shape;227;p3"/>
          <p:cNvSpPr txBox="1"/>
          <p:nvPr/>
        </p:nvSpPr>
        <p:spPr>
          <a:xfrm>
            <a:off x="1" y="-500940"/>
            <a:ext cx="707753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None/>
            </a:pPr>
            <a:r>
              <a:rPr b="1" lang="en-US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Situational Analysis</a:t>
            </a:r>
            <a:endParaRPr b="1" sz="2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8" name="Google Shape;228;p3"/>
          <p:cNvSpPr txBox="1"/>
          <p:nvPr/>
        </p:nvSpPr>
        <p:spPr>
          <a:xfrm>
            <a:off x="329509" y="568982"/>
            <a:ext cx="1174558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</a:pPr>
            <a:r>
              <a:rPr i="1"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GoApe must adapt to external trends facing experience-based products</a:t>
            </a:r>
            <a:endParaRPr i="1"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29" name="Google Shape;229;p3"/>
          <p:cNvGrpSpPr/>
          <p:nvPr/>
        </p:nvGrpSpPr>
        <p:grpSpPr>
          <a:xfrm>
            <a:off x="8526574" y="3542429"/>
            <a:ext cx="3123468" cy="1040417"/>
            <a:chOff x="-532138" y="1410486"/>
            <a:chExt cx="3629180" cy="851152"/>
          </a:xfrm>
        </p:grpSpPr>
        <p:sp>
          <p:nvSpPr>
            <p:cNvPr id="230" name="Google Shape;230;p3"/>
            <p:cNvSpPr txBox="1"/>
            <p:nvPr/>
          </p:nvSpPr>
          <p:spPr>
            <a:xfrm>
              <a:off x="-532138" y="1729670"/>
              <a:ext cx="3629180" cy="5319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Increasing presence and expectation of technology in the consumer experience</a:t>
              </a:r>
              <a:endParaRPr/>
            </a:p>
          </p:txBody>
        </p:sp>
        <p:sp>
          <p:nvSpPr>
            <p:cNvPr id="231" name="Google Shape;231;p3"/>
            <p:cNvSpPr txBox="1"/>
            <p:nvPr/>
          </p:nvSpPr>
          <p:spPr>
            <a:xfrm>
              <a:off x="-532138" y="1410486"/>
              <a:ext cx="3574653" cy="5851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Growing digitization </a:t>
              </a:r>
              <a:endParaRPr/>
            </a:p>
          </p:txBody>
        </p:sp>
      </p:grpSp>
      <p:grpSp>
        <p:nvGrpSpPr>
          <p:cNvPr id="232" name="Google Shape;232;p3"/>
          <p:cNvGrpSpPr/>
          <p:nvPr/>
        </p:nvGrpSpPr>
        <p:grpSpPr>
          <a:xfrm>
            <a:off x="7500730" y="5291828"/>
            <a:ext cx="4691269" cy="851152"/>
            <a:chOff x="-1182243" y="1410486"/>
            <a:chExt cx="4691269" cy="851152"/>
          </a:xfrm>
        </p:grpSpPr>
        <p:sp>
          <p:nvSpPr>
            <p:cNvPr id="233" name="Google Shape;233;p3"/>
            <p:cNvSpPr txBox="1"/>
            <p:nvPr/>
          </p:nvSpPr>
          <p:spPr>
            <a:xfrm>
              <a:off x="-1168784" y="1729670"/>
              <a:ext cx="3629180" cy="5319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4" name="Google Shape;234;p3"/>
            <p:cNvSpPr txBox="1"/>
            <p:nvPr/>
          </p:nvSpPr>
          <p:spPr>
            <a:xfrm>
              <a:off x="-1182243" y="1410486"/>
              <a:ext cx="4691269" cy="5851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Shift from consumption to experience</a:t>
              </a:r>
              <a:endParaRPr/>
            </a:p>
          </p:txBody>
        </p:sp>
      </p:grpSp>
      <p:grpSp>
        <p:nvGrpSpPr>
          <p:cNvPr id="235" name="Google Shape;235;p3"/>
          <p:cNvGrpSpPr/>
          <p:nvPr/>
        </p:nvGrpSpPr>
        <p:grpSpPr>
          <a:xfrm>
            <a:off x="600942" y="1680019"/>
            <a:ext cx="3742690" cy="851152"/>
            <a:chOff x="-645648" y="1410486"/>
            <a:chExt cx="3742690" cy="851152"/>
          </a:xfrm>
        </p:grpSpPr>
        <p:sp>
          <p:nvSpPr>
            <p:cNvPr id="236" name="Google Shape;236;p3"/>
            <p:cNvSpPr txBox="1"/>
            <p:nvPr/>
          </p:nvSpPr>
          <p:spPr>
            <a:xfrm>
              <a:off x="-645648" y="1729670"/>
              <a:ext cx="3742690" cy="5319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Growing competition in the field with few differentiating factors</a:t>
              </a:r>
              <a:endParaRPr/>
            </a:p>
          </p:txBody>
        </p:sp>
        <p:sp>
          <p:nvSpPr>
            <p:cNvPr id="237" name="Google Shape;237;p3"/>
            <p:cNvSpPr txBox="1"/>
            <p:nvPr/>
          </p:nvSpPr>
          <p:spPr>
            <a:xfrm>
              <a:off x="-532138" y="1410486"/>
              <a:ext cx="3629180" cy="5851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Competitors</a:t>
              </a:r>
              <a:endParaRPr/>
            </a:p>
          </p:txBody>
        </p:sp>
      </p:grpSp>
      <p:grpSp>
        <p:nvGrpSpPr>
          <p:cNvPr id="238" name="Google Shape;238;p3"/>
          <p:cNvGrpSpPr/>
          <p:nvPr/>
        </p:nvGrpSpPr>
        <p:grpSpPr>
          <a:xfrm>
            <a:off x="600942" y="3308100"/>
            <a:ext cx="3076539" cy="1090536"/>
            <a:chOff x="-532138" y="1171102"/>
            <a:chExt cx="3629180" cy="1090536"/>
          </a:xfrm>
        </p:grpSpPr>
        <p:sp>
          <p:nvSpPr>
            <p:cNvPr id="239" name="Google Shape;239;p3"/>
            <p:cNvSpPr txBox="1"/>
            <p:nvPr/>
          </p:nvSpPr>
          <p:spPr>
            <a:xfrm>
              <a:off x="-532138" y="1729670"/>
              <a:ext cx="3629180" cy="5319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Limited by the environment surrounding each course</a:t>
              </a:r>
              <a:endParaRPr/>
            </a:p>
          </p:txBody>
        </p:sp>
        <p:sp>
          <p:nvSpPr>
            <p:cNvPr id="240" name="Google Shape;240;p3"/>
            <p:cNvSpPr txBox="1"/>
            <p:nvPr/>
          </p:nvSpPr>
          <p:spPr>
            <a:xfrm>
              <a:off x="-532138" y="1171102"/>
              <a:ext cx="3629180" cy="5851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Limited expansion opportunities</a:t>
              </a:r>
              <a:endParaRPr/>
            </a:p>
          </p:txBody>
        </p:sp>
      </p:grpSp>
      <p:grpSp>
        <p:nvGrpSpPr>
          <p:cNvPr id="241" name="Google Shape;241;p3"/>
          <p:cNvGrpSpPr/>
          <p:nvPr/>
        </p:nvGrpSpPr>
        <p:grpSpPr>
          <a:xfrm>
            <a:off x="419377" y="5291828"/>
            <a:ext cx="3924255" cy="851152"/>
            <a:chOff x="-532138" y="1410486"/>
            <a:chExt cx="3629180" cy="851152"/>
          </a:xfrm>
        </p:grpSpPr>
        <p:sp>
          <p:nvSpPr>
            <p:cNvPr id="242" name="Google Shape;242;p3"/>
            <p:cNvSpPr txBox="1"/>
            <p:nvPr/>
          </p:nvSpPr>
          <p:spPr>
            <a:xfrm>
              <a:off x="-532138" y="1729670"/>
              <a:ext cx="3629180" cy="5319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Gen Z customers prefer going on trips based on ease of planning</a:t>
              </a:r>
              <a:endParaRPr/>
            </a:p>
          </p:txBody>
        </p:sp>
        <p:sp>
          <p:nvSpPr>
            <p:cNvPr id="243" name="Google Shape;243;p3"/>
            <p:cNvSpPr txBox="1"/>
            <p:nvPr/>
          </p:nvSpPr>
          <p:spPr>
            <a:xfrm>
              <a:off x="-532138" y="1410486"/>
              <a:ext cx="3629180" cy="5851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Complexity of planning</a:t>
              </a:r>
              <a:endParaRPr/>
            </a:p>
          </p:txBody>
        </p:sp>
      </p:grpSp>
      <p:cxnSp>
        <p:nvCxnSpPr>
          <p:cNvPr id="244" name="Google Shape;244;p3"/>
          <p:cNvCxnSpPr/>
          <p:nvPr/>
        </p:nvCxnSpPr>
        <p:spPr>
          <a:xfrm>
            <a:off x="419025" y="1462112"/>
            <a:ext cx="11062741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5" name="Google Shape;245;p3"/>
          <p:cNvSpPr txBox="1"/>
          <p:nvPr/>
        </p:nvSpPr>
        <p:spPr>
          <a:xfrm>
            <a:off x="7514189" y="5669376"/>
            <a:ext cx="4488856" cy="6502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 Z consumers are more attracted to experiences rather than materialism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"/>
          <p:cNvSpPr txBox="1"/>
          <p:nvPr>
            <p:ph type="title"/>
          </p:nvPr>
        </p:nvSpPr>
        <p:spPr>
          <a:xfrm>
            <a:off x="329508" y="136549"/>
            <a:ext cx="914942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lvetica Neue"/>
              <a:buNone/>
            </a:pPr>
            <a:r>
              <a:rPr b="1" lang="en-US" sz="3600">
                <a:latin typeface="Helvetica Neue"/>
                <a:ea typeface="Helvetica Neue"/>
                <a:cs typeface="Helvetica Neue"/>
                <a:sym typeface="Helvetica Neue"/>
              </a:rPr>
              <a:t>Company Analysis</a:t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2" name="Google Shape;252;p4"/>
          <p:cNvSpPr/>
          <p:nvPr/>
        </p:nvSpPr>
        <p:spPr>
          <a:xfrm rot="-5400000">
            <a:off x="5939248" y="-5937455"/>
            <a:ext cx="313508" cy="1219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4"/>
          <p:cNvSpPr txBox="1"/>
          <p:nvPr/>
        </p:nvSpPr>
        <p:spPr>
          <a:xfrm>
            <a:off x="1" y="-500940"/>
            <a:ext cx="707753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None/>
            </a:pPr>
            <a:r>
              <a:rPr b="1" lang="en-US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Appendix A: Company Analysis</a:t>
            </a:r>
            <a:endParaRPr b="1" sz="2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4" name="Google Shape;254;p4"/>
          <p:cNvSpPr txBox="1"/>
          <p:nvPr/>
        </p:nvSpPr>
        <p:spPr>
          <a:xfrm>
            <a:off x="329509" y="568982"/>
            <a:ext cx="9627286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rPr i="1" lang="en-U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GoApe and the adventure course industry is facing many changes in the digital age</a:t>
            </a:r>
            <a:endParaRPr i="1"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55" name="Google Shape;255;p4"/>
          <p:cNvCxnSpPr/>
          <p:nvPr/>
        </p:nvCxnSpPr>
        <p:spPr>
          <a:xfrm>
            <a:off x="419025" y="1462112"/>
            <a:ext cx="11062741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6" name="Google Shape;256;p4"/>
          <p:cNvSpPr/>
          <p:nvPr/>
        </p:nvSpPr>
        <p:spPr>
          <a:xfrm>
            <a:off x="3262312" y="3973707"/>
            <a:ext cx="2010188" cy="1946929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Threats</a:t>
            </a:r>
            <a:endParaRPr/>
          </a:p>
        </p:txBody>
      </p:sp>
      <p:grpSp>
        <p:nvGrpSpPr>
          <p:cNvPr id="257" name="Google Shape;257;p4"/>
          <p:cNvGrpSpPr/>
          <p:nvPr/>
        </p:nvGrpSpPr>
        <p:grpSpPr>
          <a:xfrm>
            <a:off x="1252454" y="2021687"/>
            <a:ext cx="4018669" cy="3905391"/>
            <a:chOff x="644960" y="1854926"/>
            <a:chExt cx="3498754" cy="3572113"/>
          </a:xfrm>
        </p:grpSpPr>
        <p:sp>
          <p:nvSpPr>
            <p:cNvPr id="258" name="Google Shape;258;p4"/>
            <p:cNvSpPr/>
            <p:nvPr/>
          </p:nvSpPr>
          <p:spPr>
            <a:xfrm>
              <a:off x="647508" y="3646277"/>
              <a:ext cx="1750148" cy="178076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7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Opportunities</a:t>
              </a: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644960" y="1859563"/>
              <a:ext cx="1750148" cy="178076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7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Strengths</a:t>
              </a:r>
              <a:endParaRPr b="1" sz="1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2393566" y="1859563"/>
              <a:ext cx="1750148" cy="178076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7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Weaknesses</a:t>
              </a:r>
              <a:endParaRPr b="1" sz="1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644960" y="1854926"/>
              <a:ext cx="514606" cy="523607"/>
            </a:xfrm>
            <a:prstGeom prst="ellipse">
              <a:avLst/>
            </a:prstGeom>
            <a:solidFill>
              <a:schemeClr val="dk1"/>
            </a:solidFill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</a:t>
              </a:r>
              <a:endParaRPr b="1" sz="1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3629108" y="1854926"/>
              <a:ext cx="514606" cy="523607"/>
            </a:xfrm>
            <a:prstGeom prst="ellipse">
              <a:avLst/>
            </a:prstGeom>
            <a:solidFill>
              <a:schemeClr val="dk1"/>
            </a:solidFill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</a:t>
              </a:r>
              <a:endParaRPr b="1" sz="1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3629108" y="4897479"/>
              <a:ext cx="514606" cy="523607"/>
            </a:xfrm>
            <a:prstGeom prst="ellipse">
              <a:avLst/>
            </a:prstGeom>
            <a:solidFill>
              <a:schemeClr val="dk1"/>
            </a:solidFill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</a:t>
              </a:r>
              <a:endParaRPr b="1" sz="1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644960" y="4897479"/>
              <a:ext cx="514606" cy="523607"/>
            </a:xfrm>
            <a:prstGeom prst="ellipse">
              <a:avLst/>
            </a:prstGeom>
            <a:solidFill>
              <a:schemeClr val="dk1"/>
            </a:solidFill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</a:t>
              </a:r>
              <a:endParaRPr b="1" sz="1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65" name="Google Shape;265;p4"/>
          <p:cNvSpPr txBox="1"/>
          <p:nvPr/>
        </p:nvSpPr>
        <p:spPr>
          <a:xfrm>
            <a:off x="6245210" y="3327825"/>
            <a:ext cx="5194240" cy="6952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-Operations are restricted by season/weather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-Only a few select locations offer multiple courses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-Located in areas that aren’t known to be popular tourist spots</a:t>
            </a:r>
            <a:endParaRPr/>
          </a:p>
          <a:p>
            <a:pPr indent="-196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66" name="Google Shape;266;p4"/>
          <p:cNvGrpSpPr/>
          <p:nvPr/>
        </p:nvGrpSpPr>
        <p:grpSpPr>
          <a:xfrm>
            <a:off x="6096002" y="1715794"/>
            <a:ext cx="5003892" cy="4730374"/>
            <a:chOff x="4442878" y="1262885"/>
            <a:chExt cx="4714132" cy="4847331"/>
          </a:xfrm>
        </p:grpSpPr>
        <p:sp>
          <p:nvSpPr>
            <p:cNvPr id="267" name="Google Shape;267;p4"/>
            <p:cNvSpPr txBox="1"/>
            <p:nvPr/>
          </p:nvSpPr>
          <p:spPr>
            <a:xfrm>
              <a:off x="4621694" y="5178952"/>
              <a:ext cx="4083564" cy="3746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Threats</a:t>
              </a:r>
              <a:endParaRPr/>
            </a:p>
          </p:txBody>
        </p:sp>
        <p:cxnSp>
          <p:nvCxnSpPr>
            <p:cNvPr id="268" name="Google Shape;268;p4"/>
            <p:cNvCxnSpPr/>
            <p:nvPr/>
          </p:nvCxnSpPr>
          <p:spPr>
            <a:xfrm>
              <a:off x="4442878" y="5225854"/>
              <a:ext cx="0" cy="884362"/>
            </a:xfrm>
            <a:prstGeom prst="straightConnector1">
              <a:avLst/>
            </a:prstGeom>
            <a:noFill/>
            <a:ln cap="flat" cmpd="sng" w="50800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69" name="Google Shape;269;p4"/>
            <p:cNvSpPr txBox="1"/>
            <p:nvPr/>
          </p:nvSpPr>
          <p:spPr>
            <a:xfrm>
              <a:off x="4621694" y="3872837"/>
              <a:ext cx="4083564" cy="3746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Opportunities</a:t>
              </a:r>
              <a:endParaRPr/>
            </a:p>
          </p:txBody>
        </p:sp>
        <p:cxnSp>
          <p:nvCxnSpPr>
            <p:cNvPr id="270" name="Google Shape;270;p4"/>
            <p:cNvCxnSpPr/>
            <p:nvPr/>
          </p:nvCxnSpPr>
          <p:spPr>
            <a:xfrm>
              <a:off x="4442878" y="3896292"/>
              <a:ext cx="0" cy="884362"/>
            </a:xfrm>
            <a:prstGeom prst="straightConnector1">
              <a:avLst/>
            </a:prstGeom>
            <a:noFill/>
            <a:ln cap="flat" cmpd="sng" w="50800">
              <a:solidFill>
                <a:srgbClr val="595959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71" name="Google Shape;271;p4"/>
            <p:cNvSpPr txBox="1"/>
            <p:nvPr/>
          </p:nvSpPr>
          <p:spPr>
            <a:xfrm>
              <a:off x="4634703" y="2943623"/>
              <a:ext cx="4070555" cy="6359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72" name="Google Shape;272;p4"/>
            <p:cNvSpPr txBox="1"/>
            <p:nvPr/>
          </p:nvSpPr>
          <p:spPr>
            <a:xfrm>
              <a:off x="4621694" y="2566724"/>
              <a:ext cx="4083564" cy="3746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Weaknesses</a:t>
              </a:r>
              <a:endParaRPr/>
            </a:p>
          </p:txBody>
        </p:sp>
        <p:cxnSp>
          <p:nvCxnSpPr>
            <p:cNvPr id="273" name="Google Shape;273;p4"/>
            <p:cNvCxnSpPr/>
            <p:nvPr/>
          </p:nvCxnSpPr>
          <p:spPr>
            <a:xfrm>
              <a:off x="4442878" y="2592448"/>
              <a:ext cx="0" cy="884362"/>
            </a:xfrm>
            <a:prstGeom prst="straightConnector1">
              <a:avLst/>
            </a:prstGeom>
            <a:noFill/>
            <a:ln cap="flat" cmpd="sng" w="508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74" name="Google Shape;274;p4"/>
            <p:cNvSpPr txBox="1"/>
            <p:nvPr/>
          </p:nvSpPr>
          <p:spPr>
            <a:xfrm>
              <a:off x="4621693" y="1565321"/>
              <a:ext cx="4070555" cy="6359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-Locations</a:t>
              </a:r>
              <a:r>
                <a:rPr b="1" lang="en-US" sz="14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r>
                <a:rPr lang="en-US" sz="14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 15 different states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-Cater to different skill levels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-Strong narrative of social impact</a:t>
              </a:r>
              <a:endParaRPr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5" name="Google Shape;275;p4"/>
            <p:cNvSpPr txBox="1"/>
            <p:nvPr/>
          </p:nvSpPr>
          <p:spPr>
            <a:xfrm>
              <a:off x="4621694" y="1262885"/>
              <a:ext cx="4083564" cy="3746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Strengths</a:t>
              </a:r>
              <a:endParaRPr/>
            </a:p>
          </p:txBody>
        </p:sp>
        <p:cxnSp>
          <p:nvCxnSpPr>
            <p:cNvPr id="276" name="Google Shape;276;p4"/>
            <p:cNvCxnSpPr/>
            <p:nvPr/>
          </p:nvCxnSpPr>
          <p:spPr>
            <a:xfrm>
              <a:off x="4442878" y="1262885"/>
              <a:ext cx="0" cy="884362"/>
            </a:xfrm>
            <a:prstGeom prst="straightConnector1">
              <a:avLst/>
            </a:prstGeom>
            <a:noFill/>
            <a:ln cap="flat" cmpd="sng" w="508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77" name="Google Shape;277;p4"/>
            <p:cNvSpPr txBox="1"/>
            <p:nvPr/>
          </p:nvSpPr>
          <p:spPr>
            <a:xfrm>
              <a:off x="4621692" y="5471363"/>
              <a:ext cx="4522307" cy="6359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-Many similar competitors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-Expansions are limited by physical space and capacity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-Competitors have more unique courses (tech, location, etc.)</a:t>
              </a:r>
              <a:endParaRPr/>
            </a:p>
          </p:txBody>
        </p:sp>
        <p:sp>
          <p:nvSpPr>
            <p:cNvPr id="278" name="Google Shape;278;p4"/>
            <p:cNvSpPr txBox="1"/>
            <p:nvPr/>
          </p:nvSpPr>
          <p:spPr>
            <a:xfrm>
              <a:off x="4634703" y="4151785"/>
              <a:ext cx="4522307" cy="6359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-Potential to expand variety of courses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-Expand partnership base outside of state governments and parks</a:t>
              </a:r>
              <a:endParaRPr/>
            </a:p>
          </p:txBody>
        </p:sp>
      </p:grpSp>
      <p:sp>
        <p:nvSpPr>
          <p:cNvPr id="279" name="Google Shape;279;p4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"/>
          <p:cNvSpPr txBox="1"/>
          <p:nvPr>
            <p:ph type="title"/>
          </p:nvPr>
        </p:nvSpPr>
        <p:spPr>
          <a:xfrm>
            <a:off x="329509" y="136549"/>
            <a:ext cx="50874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lvetica Neue"/>
              <a:buNone/>
            </a:pPr>
            <a:r>
              <a:rPr b="1" lang="en-US" sz="3600">
                <a:latin typeface="Helvetica Neue"/>
                <a:ea typeface="Helvetica Neue"/>
                <a:cs typeface="Helvetica Neue"/>
                <a:sym typeface="Helvetica Neue"/>
              </a:rPr>
              <a:t>Perceptual Map</a:t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6" name="Google Shape;286;p5"/>
          <p:cNvSpPr/>
          <p:nvPr/>
        </p:nvSpPr>
        <p:spPr>
          <a:xfrm rot="-5400000">
            <a:off x="5939248" y="-5937455"/>
            <a:ext cx="313508" cy="1219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7" name="Google Shape;287;p5"/>
          <p:cNvSpPr txBox="1"/>
          <p:nvPr/>
        </p:nvSpPr>
        <p:spPr>
          <a:xfrm>
            <a:off x="1" y="-500940"/>
            <a:ext cx="707753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None/>
            </a:pPr>
            <a:r>
              <a:rPr b="1" lang="en-US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Situational Analysis</a:t>
            </a:r>
            <a:endParaRPr b="1" sz="2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8" name="Google Shape;288;p5"/>
          <p:cNvSpPr txBox="1"/>
          <p:nvPr/>
        </p:nvSpPr>
        <p:spPr>
          <a:xfrm>
            <a:off x="329509" y="568982"/>
            <a:ext cx="1174558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</a:pPr>
            <a:r>
              <a:rPr i="1"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GoApe must adapt to external trends facing experience-based products</a:t>
            </a:r>
            <a:endParaRPr i="1"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89" name="Google Shape;289;p5"/>
          <p:cNvCxnSpPr/>
          <p:nvPr/>
        </p:nvCxnSpPr>
        <p:spPr>
          <a:xfrm>
            <a:off x="419025" y="1462112"/>
            <a:ext cx="11062741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0" name="Google Shape;290;p5"/>
          <p:cNvCxnSpPr/>
          <p:nvPr/>
        </p:nvCxnSpPr>
        <p:spPr>
          <a:xfrm>
            <a:off x="2894603" y="2086707"/>
            <a:ext cx="31303" cy="3594348"/>
          </a:xfrm>
          <a:prstGeom prst="straightConnector1">
            <a:avLst/>
          </a:prstGeom>
          <a:noFill/>
          <a:ln cap="flat" cmpd="sng" w="571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1" name="Google Shape;291;p5"/>
          <p:cNvCxnSpPr/>
          <p:nvPr/>
        </p:nvCxnSpPr>
        <p:spPr>
          <a:xfrm rot="10800000">
            <a:off x="975360" y="3714067"/>
            <a:ext cx="3740535" cy="0"/>
          </a:xfrm>
          <a:prstGeom prst="straightConnector1">
            <a:avLst/>
          </a:prstGeom>
          <a:noFill/>
          <a:ln cap="flat" cmpd="sng" w="571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2" name="Google Shape;292;p5"/>
          <p:cNvSpPr txBox="1"/>
          <p:nvPr/>
        </p:nvSpPr>
        <p:spPr>
          <a:xfrm>
            <a:off x="4548146" y="3354116"/>
            <a:ext cx="1605259" cy="71674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rPr b="1" lang="en-U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</a:t>
            </a:r>
            <a:endParaRPr/>
          </a:p>
        </p:txBody>
      </p:sp>
      <p:sp>
        <p:nvSpPr>
          <p:cNvPr id="293" name="Google Shape;293;p5"/>
          <p:cNvSpPr txBox="1"/>
          <p:nvPr/>
        </p:nvSpPr>
        <p:spPr>
          <a:xfrm>
            <a:off x="-1331456" y="3344602"/>
            <a:ext cx="2119901" cy="69465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rPr b="1" lang="en-U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Niche</a:t>
            </a:r>
            <a:endParaRPr/>
          </a:p>
        </p:txBody>
      </p:sp>
      <p:sp>
        <p:nvSpPr>
          <p:cNvPr id="294" name="Google Shape;294;p5"/>
          <p:cNvSpPr txBox="1"/>
          <p:nvPr/>
        </p:nvSpPr>
        <p:spPr>
          <a:xfrm>
            <a:off x="2012134" y="1686058"/>
            <a:ext cx="1817970" cy="3465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rPr b="1" lang="en-U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Tech-Enabled</a:t>
            </a:r>
            <a:endParaRPr/>
          </a:p>
        </p:txBody>
      </p:sp>
      <p:sp>
        <p:nvSpPr>
          <p:cNvPr id="295" name="Google Shape;295;p5"/>
          <p:cNvSpPr txBox="1"/>
          <p:nvPr/>
        </p:nvSpPr>
        <p:spPr>
          <a:xfrm>
            <a:off x="2017642" y="5781876"/>
            <a:ext cx="1817970" cy="347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rPr b="1" lang="en-U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Traditional</a:t>
            </a:r>
            <a:endParaRPr/>
          </a:p>
        </p:txBody>
      </p:sp>
      <p:pic>
        <p:nvPicPr>
          <p:cNvPr id="296" name="Google Shape;29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5904" y="4812255"/>
            <a:ext cx="1636342" cy="950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15097" y="3912914"/>
            <a:ext cx="952500" cy="7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0054" y="4415586"/>
            <a:ext cx="210820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5"/>
          <p:cNvPicPr preferRelativeResize="0"/>
          <p:nvPr/>
        </p:nvPicPr>
        <p:blipFill rotWithShape="1">
          <a:blip r:embed="rId6">
            <a:alphaModFix/>
          </a:blip>
          <a:srcRect b="20220" l="0" r="0" t="11166"/>
          <a:stretch/>
        </p:blipFill>
        <p:spPr>
          <a:xfrm>
            <a:off x="280609" y="4986018"/>
            <a:ext cx="1230753" cy="844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1752" y="4122200"/>
            <a:ext cx="1386126" cy="924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7691" y="2842853"/>
            <a:ext cx="1291900" cy="736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885621" y="2797826"/>
            <a:ext cx="922156" cy="514466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"/>
          <p:cNvSpPr txBox="1"/>
          <p:nvPr/>
        </p:nvSpPr>
        <p:spPr>
          <a:xfrm>
            <a:off x="1692268" y="6183253"/>
            <a:ext cx="2523771" cy="3205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</a:pPr>
            <a:r>
              <a:rPr b="1"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Current State</a:t>
            </a:r>
            <a:endParaRPr/>
          </a:p>
        </p:txBody>
      </p:sp>
      <p:cxnSp>
        <p:nvCxnSpPr>
          <p:cNvPr id="304" name="Google Shape;304;p5"/>
          <p:cNvCxnSpPr/>
          <p:nvPr/>
        </p:nvCxnSpPr>
        <p:spPr>
          <a:xfrm>
            <a:off x="9203963" y="2117187"/>
            <a:ext cx="31303" cy="3594348"/>
          </a:xfrm>
          <a:prstGeom prst="straightConnector1">
            <a:avLst/>
          </a:prstGeom>
          <a:noFill/>
          <a:ln cap="flat" cmpd="sng" w="571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5" name="Google Shape;305;p5"/>
          <p:cNvCxnSpPr/>
          <p:nvPr/>
        </p:nvCxnSpPr>
        <p:spPr>
          <a:xfrm rot="10800000">
            <a:off x="7315200" y="3744547"/>
            <a:ext cx="3710055" cy="0"/>
          </a:xfrm>
          <a:prstGeom prst="straightConnector1">
            <a:avLst/>
          </a:prstGeom>
          <a:noFill/>
          <a:ln cap="flat" cmpd="sng" w="571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6" name="Google Shape;306;p5"/>
          <p:cNvSpPr txBox="1"/>
          <p:nvPr/>
        </p:nvSpPr>
        <p:spPr>
          <a:xfrm>
            <a:off x="10887986" y="3384596"/>
            <a:ext cx="1605259" cy="71674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rPr b="1" lang="en-U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</a:t>
            </a:r>
            <a:endParaRPr/>
          </a:p>
        </p:txBody>
      </p:sp>
      <p:sp>
        <p:nvSpPr>
          <p:cNvPr id="307" name="Google Shape;307;p5"/>
          <p:cNvSpPr txBox="1"/>
          <p:nvPr/>
        </p:nvSpPr>
        <p:spPr>
          <a:xfrm>
            <a:off x="5038864" y="3375082"/>
            <a:ext cx="2119901" cy="69465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rPr b="1" lang="en-U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Niche</a:t>
            </a:r>
            <a:endParaRPr/>
          </a:p>
        </p:txBody>
      </p:sp>
      <p:sp>
        <p:nvSpPr>
          <p:cNvPr id="308" name="Google Shape;308;p5"/>
          <p:cNvSpPr txBox="1"/>
          <p:nvPr/>
        </p:nvSpPr>
        <p:spPr>
          <a:xfrm>
            <a:off x="8260534" y="1716538"/>
            <a:ext cx="1817970" cy="3465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rPr b="1" lang="en-U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Tech-Enabled</a:t>
            </a:r>
            <a:endParaRPr/>
          </a:p>
        </p:txBody>
      </p:sp>
      <p:sp>
        <p:nvSpPr>
          <p:cNvPr id="309" name="Google Shape;309;p5"/>
          <p:cNvSpPr txBox="1"/>
          <p:nvPr/>
        </p:nvSpPr>
        <p:spPr>
          <a:xfrm>
            <a:off x="8296522" y="5812356"/>
            <a:ext cx="1817970" cy="347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rPr b="1" lang="en-U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Traditional</a:t>
            </a:r>
            <a:endParaRPr/>
          </a:p>
        </p:txBody>
      </p:sp>
      <p:pic>
        <p:nvPicPr>
          <p:cNvPr id="310" name="Google Shape;31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73696" y="2104921"/>
            <a:ext cx="1636342" cy="950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11097" y="3943394"/>
            <a:ext cx="952500" cy="7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09414" y="4446066"/>
            <a:ext cx="210820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"/>
          <p:cNvPicPr preferRelativeResize="0"/>
          <p:nvPr/>
        </p:nvPicPr>
        <p:blipFill rotWithShape="1">
          <a:blip r:embed="rId6">
            <a:alphaModFix/>
          </a:blip>
          <a:srcRect b="20220" l="0" r="0" t="11166"/>
          <a:stretch/>
        </p:blipFill>
        <p:spPr>
          <a:xfrm>
            <a:off x="6468049" y="5016498"/>
            <a:ext cx="1230753" cy="844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70152" y="4152680"/>
            <a:ext cx="1386126" cy="924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694651" y="2873333"/>
            <a:ext cx="1291900" cy="736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073061" y="2828306"/>
            <a:ext cx="922156" cy="514466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"/>
          <p:cNvSpPr txBox="1"/>
          <p:nvPr/>
        </p:nvSpPr>
        <p:spPr>
          <a:xfrm>
            <a:off x="7973380" y="6240757"/>
            <a:ext cx="2523771" cy="3205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</a:pPr>
            <a:r>
              <a:rPr b="1"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Future State</a:t>
            </a:r>
            <a:endParaRPr/>
          </a:p>
        </p:txBody>
      </p:sp>
      <p:cxnSp>
        <p:nvCxnSpPr>
          <p:cNvPr id="318" name="Google Shape;318;p5"/>
          <p:cNvCxnSpPr/>
          <p:nvPr/>
        </p:nvCxnSpPr>
        <p:spPr>
          <a:xfrm rot="10800000">
            <a:off x="6096000" y="1462112"/>
            <a:ext cx="0" cy="5395888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19" name="Google Shape;319;p5"/>
          <p:cNvCxnSpPr/>
          <p:nvPr/>
        </p:nvCxnSpPr>
        <p:spPr>
          <a:xfrm>
            <a:off x="5524797" y="6451958"/>
            <a:ext cx="1142405" cy="0"/>
          </a:xfrm>
          <a:prstGeom prst="straightConnector1">
            <a:avLst/>
          </a:prstGeom>
          <a:noFill/>
          <a:ln cap="flat" cmpd="sng" w="57150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6"/>
          <p:cNvSpPr txBox="1"/>
          <p:nvPr>
            <p:ph type="title"/>
          </p:nvPr>
        </p:nvSpPr>
        <p:spPr>
          <a:xfrm>
            <a:off x="329509" y="136549"/>
            <a:ext cx="50874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lvetica Neue"/>
              <a:buNone/>
            </a:pPr>
            <a:r>
              <a:rPr b="1" lang="en-US" sz="3600">
                <a:latin typeface="Helvetica Neue"/>
                <a:ea typeface="Helvetica Neue"/>
                <a:cs typeface="Helvetica Neue"/>
                <a:sym typeface="Helvetica Neue"/>
              </a:rPr>
              <a:t>Problem Statement</a:t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6" name="Google Shape;326;p6"/>
          <p:cNvSpPr/>
          <p:nvPr/>
        </p:nvSpPr>
        <p:spPr>
          <a:xfrm rot="-5400000">
            <a:off x="5939248" y="-5937455"/>
            <a:ext cx="313508" cy="1219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7" name="Google Shape;327;p6"/>
          <p:cNvSpPr txBox="1"/>
          <p:nvPr/>
        </p:nvSpPr>
        <p:spPr>
          <a:xfrm>
            <a:off x="1" y="-500940"/>
            <a:ext cx="707753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None/>
            </a:pPr>
            <a:r>
              <a:rPr b="1" lang="en-US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 Statement</a:t>
            </a:r>
            <a:endParaRPr b="1" sz="2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8" name="Google Shape;328;p6"/>
          <p:cNvSpPr txBox="1"/>
          <p:nvPr/>
        </p:nvSpPr>
        <p:spPr>
          <a:xfrm>
            <a:off x="329510" y="792741"/>
            <a:ext cx="1115799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</a:pPr>
            <a:r>
              <a:rPr i="1"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GoApe is disconnected from the consumer in terms of creating the initial awareness of the brand and generating retention for consumers</a:t>
            </a:r>
            <a:endParaRPr i="1"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29" name="Google Shape;329;p6"/>
          <p:cNvCxnSpPr/>
          <p:nvPr/>
        </p:nvCxnSpPr>
        <p:spPr>
          <a:xfrm>
            <a:off x="424759" y="1919312"/>
            <a:ext cx="11062741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330" name="Google Shape;330;p6"/>
          <p:cNvGrpSpPr/>
          <p:nvPr/>
        </p:nvGrpSpPr>
        <p:grpSpPr>
          <a:xfrm>
            <a:off x="3488336" y="2367994"/>
            <a:ext cx="1170040" cy="928688"/>
            <a:chOff x="3471872" y="2716925"/>
            <a:chExt cx="1170040" cy="928688"/>
          </a:xfrm>
        </p:grpSpPr>
        <p:cxnSp>
          <p:nvCxnSpPr>
            <p:cNvPr id="331" name="Google Shape;331;p6"/>
            <p:cNvCxnSpPr/>
            <p:nvPr/>
          </p:nvCxnSpPr>
          <p:spPr>
            <a:xfrm>
              <a:off x="4056892" y="2716925"/>
              <a:ext cx="0" cy="928688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332" name="Google Shape;332;p6"/>
            <p:cNvGrpSpPr/>
            <p:nvPr/>
          </p:nvGrpSpPr>
          <p:grpSpPr>
            <a:xfrm>
              <a:off x="3471872" y="3076423"/>
              <a:ext cx="1170040" cy="209692"/>
              <a:chOff x="3471872" y="3045538"/>
              <a:chExt cx="1170040" cy="209692"/>
            </a:xfrm>
          </p:grpSpPr>
          <p:cxnSp>
            <p:nvCxnSpPr>
              <p:cNvPr id="333" name="Google Shape;333;p6"/>
              <p:cNvCxnSpPr/>
              <p:nvPr/>
            </p:nvCxnSpPr>
            <p:spPr>
              <a:xfrm>
                <a:off x="3471872" y="3045538"/>
                <a:ext cx="1170040" cy="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34" name="Google Shape;334;p6"/>
              <p:cNvCxnSpPr/>
              <p:nvPr/>
            </p:nvCxnSpPr>
            <p:spPr>
              <a:xfrm rot="10800000">
                <a:off x="3471872" y="3255230"/>
                <a:ext cx="1152295" cy="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</p:grpSp>
      <p:sp>
        <p:nvSpPr>
          <p:cNvPr id="335" name="Google Shape;335;p6"/>
          <p:cNvSpPr/>
          <p:nvPr/>
        </p:nvSpPr>
        <p:spPr>
          <a:xfrm>
            <a:off x="424759" y="2632283"/>
            <a:ext cx="290014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Reach new heights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6" name="Google Shape;336;p6"/>
          <p:cNvSpPr/>
          <p:nvPr/>
        </p:nvSpPr>
        <p:spPr>
          <a:xfrm>
            <a:off x="8615090" y="2654759"/>
            <a:ext cx="315215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Relive your experiences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37" name="Google Shape;337;p6"/>
          <p:cNvGrpSpPr/>
          <p:nvPr/>
        </p:nvGrpSpPr>
        <p:grpSpPr>
          <a:xfrm>
            <a:off x="7293087" y="2367994"/>
            <a:ext cx="1170040" cy="928688"/>
            <a:chOff x="3471872" y="2716925"/>
            <a:chExt cx="1170040" cy="928688"/>
          </a:xfrm>
        </p:grpSpPr>
        <p:cxnSp>
          <p:nvCxnSpPr>
            <p:cNvPr id="338" name="Google Shape;338;p6"/>
            <p:cNvCxnSpPr/>
            <p:nvPr/>
          </p:nvCxnSpPr>
          <p:spPr>
            <a:xfrm>
              <a:off x="4056892" y="2716925"/>
              <a:ext cx="0" cy="928688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339" name="Google Shape;339;p6"/>
            <p:cNvGrpSpPr/>
            <p:nvPr/>
          </p:nvGrpSpPr>
          <p:grpSpPr>
            <a:xfrm>
              <a:off x="3471872" y="3076423"/>
              <a:ext cx="1170040" cy="209692"/>
              <a:chOff x="3471872" y="3045538"/>
              <a:chExt cx="1170040" cy="209692"/>
            </a:xfrm>
          </p:grpSpPr>
          <p:cxnSp>
            <p:nvCxnSpPr>
              <p:cNvPr id="340" name="Google Shape;340;p6"/>
              <p:cNvCxnSpPr/>
              <p:nvPr/>
            </p:nvCxnSpPr>
            <p:spPr>
              <a:xfrm>
                <a:off x="3471872" y="3045538"/>
                <a:ext cx="1170040" cy="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41" name="Google Shape;341;p6"/>
              <p:cNvCxnSpPr/>
              <p:nvPr/>
            </p:nvCxnSpPr>
            <p:spPr>
              <a:xfrm rot="10800000">
                <a:off x="3471872" y="3255230"/>
                <a:ext cx="1152295" cy="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</p:grpSp>
      <p:pic>
        <p:nvPicPr>
          <p:cNvPr id="342" name="Google Shape;34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0463" y="2211412"/>
            <a:ext cx="2251074" cy="124185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6"/>
          <p:cNvSpPr/>
          <p:nvPr/>
        </p:nvSpPr>
        <p:spPr>
          <a:xfrm>
            <a:off x="-12805" y="3935103"/>
            <a:ext cx="12217609" cy="293159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can             leverage its unique position at the intersection of nature and entertainment to succeed in creating an adventurous experience for consumers?</a:t>
            </a:r>
            <a:endParaRPr/>
          </a:p>
        </p:txBody>
      </p:sp>
      <p:pic>
        <p:nvPicPr>
          <p:cNvPr id="344" name="Google Shape;34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6649" y="4555420"/>
            <a:ext cx="1334545" cy="736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7"/>
          <p:cNvSpPr txBox="1"/>
          <p:nvPr>
            <p:ph type="title"/>
          </p:nvPr>
        </p:nvSpPr>
        <p:spPr>
          <a:xfrm>
            <a:off x="329508" y="136549"/>
            <a:ext cx="881449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lvetica Neue"/>
              <a:buNone/>
            </a:pPr>
            <a:r>
              <a:rPr b="1" lang="en-US" sz="3600">
                <a:latin typeface="Helvetica Neue"/>
                <a:ea typeface="Helvetica Neue"/>
                <a:cs typeface="Helvetica Neue"/>
                <a:sym typeface="Helvetica Neue"/>
              </a:rPr>
              <a:t>Strategy Objectives</a:t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1" name="Google Shape;351;p7"/>
          <p:cNvSpPr/>
          <p:nvPr/>
        </p:nvSpPr>
        <p:spPr>
          <a:xfrm rot="-5400000">
            <a:off x="5939248" y="-5937455"/>
            <a:ext cx="313508" cy="1219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7"/>
          <p:cNvSpPr txBox="1"/>
          <p:nvPr/>
        </p:nvSpPr>
        <p:spPr>
          <a:xfrm>
            <a:off x="1" y="-500940"/>
            <a:ext cx="707753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None/>
            </a:pPr>
            <a:r>
              <a:rPr b="1" lang="en-US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Proposed Solution</a:t>
            </a:r>
            <a:endParaRPr b="1" sz="2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3" name="Google Shape;353;p7"/>
          <p:cNvSpPr txBox="1"/>
          <p:nvPr/>
        </p:nvSpPr>
        <p:spPr>
          <a:xfrm>
            <a:off x="194036" y="958410"/>
            <a:ext cx="115578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i="1" lang="en-US" sz="3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Target and increase GoApe’s exposure in Generation Z</a:t>
            </a:r>
            <a:endParaRPr i="1" sz="3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4" name="Google Shape;354;p7"/>
          <p:cNvSpPr txBox="1"/>
          <p:nvPr/>
        </p:nvSpPr>
        <p:spPr>
          <a:xfrm>
            <a:off x="1661526" y="3768570"/>
            <a:ext cx="3936982" cy="316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Pillar 1: Reach</a:t>
            </a:r>
            <a:endParaRPr/>
          </a:p>
        </p:txBody>
      </p:sp>
      <p:cxnSp>
        <p:nvCxnSpPr>
          <p:cNvPr id="355" name="Google Shape;355;p7"/>
          <p:cNvCxnSpPr/>
          <p:nvPr/>
        </p:nvCxnSpPr>
        <p:spPr>
          <a:xfrm>
            <a:off x="381927" y="1099790"/>
            <a:ext cx="11062741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6" name="Google Shape;356;p7"/>
          <p:cNvSpPr txBox="1"/>
          <p:nvPr/>
        </p:nvSpPr>
        <p:spPr>
          <a:xfrm flipH="1">
            <a:off x="1661526" y="4024844"/>
            <a:ext cx="9435259" cy="12415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Broaden GoApe’s consumer base</a:t>
            </a:r>
            <a:endParaRPr/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357" name="Google Shape;357;p7"/>
          <p:cNvSpPr txBox="1"/>
          <p:nvPr/>
        </p:nvSpPr>
        <p:spPr>
          <a:xfrm>
            <a:off x="1661526" y="4663514"/>
            <a:ext cx="3936982" cy="316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Pillar 2: Explore</a:t>
            </a:r>
            <a:endParaRPr/>
          </a:p>
        </p:txBody>
      </p:sp>
      <p:sp>
        <p:nvSpPr>
          <p:cNvPr id="358" name="Google Shape;358;p7"/>
          <p:cNvSpPr txBox="1"/>
          <p:nvPr/>
        </p:nvSpPr>
        <p:spPr>
          <a:xfrm flipH="1">
            <a:off x="1661526" y="4904229"/>
            <a:ext cx="9435259" cy="12415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 improved and more customer-focused experience through integration of technology</a:t>
            </a:r>
            <a:endParaRPr/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359" name="Google Shape;359;p7"/>
          <p:cNvSpPr txBox="1"/>
          <p:nvPr/>
        </p:nvSpPr>
        <p:spPr>
          <a:xfrm>
            <a:off x="1661526" y="5776678"/>
            <a:ext cx="3936982" cy="316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Pillar 3: Relive</a:t>
            </a:r>
            <a:endParaRPr/>
          </a:p>
        </p:txBody>
      </p:sp>
      <p:sp>
        <p:nvSpPr>
          <p:cNvPr id="360" name="Google Shape;360;p7"/>
          <p:cNvSpPr txBox="1"/>
          <p:nvPr/>
        </p:nvSpPr>
        <p:spPr>
          <a:xfrm flipH="1">
            <a:off x="1661525" y="6032952"/>
            <a:ext cx="10050794" cy="12415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a post-experience culture to utilize retained customers and drive awareness</a:t>
            </a:r>
            <a:endParaRPr/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2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grpSp>
        <p:nvGrpSpPr>
          <p:cNvPr id="361" name="Google Shape;361;p7"/>
          <p:cNvGrpSpPr/>
          <p:nvPr/>
        </p:nvGrpSpPr>
        <p:grpSpPr>
          <a:xfrm>
            <a:off x="698280" y="4634630"/>
            <a:ext cx="849587" cy="849587"/>
            <a:chOff x="6248" y="3438"/>
            <a:chExt cx="340" cy="340"/>
          </a:xfrm>
        </p:grpSpPr>
        <p:sp>
          <p:nvSpPr>
            <p:cNvPr id="362" name="Google Shape;362;p7"/>
            <p:cNvSpPr/>
            <p:nvPr/>
          </p:nvSpPr>
          <p:spPr>
            <a:xfrm>
              <a:off x="6326" y="3593"/>
              <a:ext cx="28" cy="2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6467" y="3530"/>
              <a:ext cx="29" cy="2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6467" y="3657"/>
              <a:ext cx="29" cy="2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6248" y="3438"/>
              <a:ext cx="340" cy="340"/>
            </a:xfrm>
            <a:custGeom>
              <a:rect b="b" l="l" r="r" t="t"/>
              <a:pathLst>
                <a:path extrusionOk="0" h="512" w="512"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  <a:moveTo>
                    <a:pt x="181" y="256"/>
                  </a:moveTo>
                  <a:cubicBezTo>
                    <a:pt x="181" y="258"/>
                    <a:pt x="181" y="260"/>
                    <a:pt x="180" y="263"/>
                  </a:cubicBezTo>
                  <a:cubicBezTo>
                    <a:pt x="319" y="325"/>
                    <a:pt x="319" y="325"/>
                    <a:pt x="319" y="325"/>
                  </a:cubicBezTo>
                  <a:cubicBezTo>
                    <a:pt x="326" y="315"/>
                    <a:pt x="338" y="309"/>
                    <a:pt x="352" y="309"/>
                  </a:cubicBezTo>
                  <a:cubicBezTo>
                    <a:pt x="375" y="309"/>
                    <a:pt x="394" y="328"/>
                    <a:pt x="394" y="352"/>
                  </a:cubicBezTo>
                  <a:cubicBezTo>
                    <a:pt x="394" y="375"/>
                    <a:pt x="375" y="394"/>
                    <a:pt x="352" y="394"/>
                  </a:cubicBezTo>
                  <a:cubicBezTo>
                    <a:pt x="328" y="394"/>
                    <a:pt x="309" y="375"/>
                    <a:pt x="309" y="352"/>
                  </a:cubicBezTo>
                  <a:cubicBezTo>
                    <a:pt x="309" y="349"/>
                    <a:pt x="309" y="347"/>
                    <a:pt x="310" y="344"/>
                  </a:cubicBezTo>
                  <a:cubicBezTo>
                    <a:pt x="171" y="282"/>
                    <a:pt x="171" y="282"/>
                    <a:pt x="171" y="282"/>
                  </a:cubicBezTo>
                  <a:cubicBezTo>
                    <a:pt x="164" y="292"/>
                    <a:pt x="152" y="298"/>
                    <a:pt x="138" y="298"/>
                  </a:cubicBezTo>
                  <a:cubicBezTo>
                    <a:pt x="115" y="298"/>
                    <a:pt x="96" y="279"/>
                    <a:pt x="96" y="256"/>
                  </a:cubicBezTo>
                  <a:cubicBezTo>
                    <a:pt x="96" y="232"/>
                    <a:pt x="115" y="213"/>
                    <a:pt x="138" y="213"/>
                  </a:cubicBezTo>
                  <a:cubicBezTo>
                    <a:pt x="152" y="213"/>
                    <a:pt x="164" y="219"/>
                    <a:pt x="171" y="229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09" y="165"/>
                    <a:pt x="309" y="162"/>
                    <a:pt x="309" y="160"/>
                  </a:cubicBezTo>
                  <a:cubicBezTo>
                    <a:pt x="309" y="136"/>
                    <a:pt x="328" y="117"/>
                    <a:pt x="352" y="117"/>
                  </a:cubicBezTo>
                  <a:cubicBezTo>
                    <a:pt x="375" y="117"/>
                    <a:pt x="394" y="136"/>
                    <a:pt x="394" y="160"/>
                  </a:cubicBezTo>
                  <a:cubicBezTo>
                    <a:pt x="394" y="183"/>
                    <a:pt x="375" y="202"/>
                    <a:pt x="352" y="202"/>
                  </a:cubicBezTo>
                  <a:cubicBezTo>
                    <a:pt x="338" y="202"/>
                    <a:pt x="326" y="196"/>
                    <a:pt x="319" y="186"/>
                  </a:cubicBezTo>
                  <a:cubicBezTo>
                    <a:pt x="180" y="248"/>
                    <a:pt x="180" y="248"/>
                    <a:pt x="180" y="248"/>
                  </a:cubicBezTo>
                  <a:cubicBezTo>
                    <a:pt x="181" y="251"/>
                    <a:pt x="181" y="253"/>
                    <a:pt x="181" y="2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6" name="Google Shape;366;p7"/>
          <p:cNvGrpSpPr/>
          <p:nvPr/>
        </p:nvGrpSpPr>
        <p:grpSpPr>
          <a:xfrm>
            <a:off x="707271" y="5662693"/>
            <a:ext cx="861528" cy="861528"/>
            <a:chOff x="1520" y="1938"/>
            <a:chExt cx="340" cy="340"/>
          </a:xfrm>
        </p:grpSpPr>
        <p:sp>
          <p:nvSpPr>
            <p:cNvPr id="367" name="Google Shape;367;p7"/>
            <p:cNvSpPr/>
            <p:nvPr/>
          </p:nvSpPr>
          <p:spPr>
            <a:xfrm>
              <a:off x="1520" y="1938"/>
              <a:ext cx="340" cy="340"/>
            </a:xfrm>
            <a:custGeom>
              <a:rect b="b" l="l" r="r" t="t"/>
              <a:pathLst>
                <a:path extrusionOk="0" h="512" w="512">
                  <a:moveTo>
                    <a:pt x="256" y="0"/>
                  </a:moveTo>
                  <a:cubicBezTo>
                    <a:pt x="115" y="0"/>
                    <a:pt x="0" y="115"/>
                    <a:pt x="0" y="256"/>
                  </a:cubicBezTo>
                  <a:cubicBezTo>
                    <a:pt x="0" y="398"/>
                    <a:pt x="115" y="512"/>
                    <a:pt x="256" y="512"/>
                  </a:cubicBezTo>
                  <a:cubicBezTo>
                    <a:pt x="397" y="512"/>
                    <a:pt x="512" y="398"/>
                    <a:pt x="512" y="256"/>
                  </a:cubicBezTo>
                  <a:cubicBezTo>
                    <a:pt x="512" y="115"/>
                    <a:pt x="397" y="0"/>
                    <a:pt x="256" y="0"/>
                  </a:cubicBezTo>
                  <a:close/>
                  <a:moveTo>
                    <a:pt x="413" y="370"/>
                  </a:moveTo>
                  <a:cubicBezTo>
                    <a:pt x="411" y="372"/>
                    <a:pt x="408" y="374"/>
                    <a:pt x="405" y="374"/>
                  </a:cubicBezTo>
                  <a:cubicBezTo>
                    <a:pt x="403" y="374"/>
                    <a:pt x="400" y="373"/>
                    <a:pt x="398" y="371"/>
                  </a:cubicBezTo>
                  <a:cubicBezTo>
                    <a:pt x="391" y="364"/>
                    <a:pt x="366" y="361"/>
                    <a:pt x="349" y="358"/>
                  </a:cubicBezTo>
                  <a:cubicBezTo>
                    <a:pt x="335" y="356"/>
                    <a:pt x="324" y="355"/>
                    <a:pt x="316" y="352"/>
                  </a:cubicBezTo>
                  <a:cubicBezTo>
                    <a:pt x="301" y="346"/>
                    <a:pt x="290" y="336"/>
                    <a:pt x="286" y="324"/>
                  </a:cubicBezTo>
                  <a:cubicBezTo>
                    <a:pt x="284" y="317"/>
                    <a:pt x="285" y="310"/>
                    <a:pt x="290" y="303"/>
                  </a:cubicBezTo>
                  <a:cubicBezTo>
                    <a:pt x="301" y="288"/>
                    <a:pt x="314" y="258"/>
                    <a:pt x="320" y="233"/>
                  </a:cubicBezTo>
                  <a:cubicBezTo>
                    <a:pt x="330" y="192"/>
                    <a:pt x="327" y="162"/>
                    <a:pt x="311" y="142"/>
                  </a:cubicBezTo>
                  <a:cubicBezTo>
                    <a:pt x="291" y="117"/>
                    <a:pt x="257" y="118"/>
                    <a:pt x="256" y="118"/>
                  </a:cubicBezTo>
                  <a:cubicBezTo>
                    <a:pt x="256" y="118"/>
                    <a:pt x="256" y="118"/>
                    <a:pt x="256" y="118"/>
                  </a:cubicBezTo>
                  <a:cubicBezTo>
                    <a:pt x="256" y="118"/>
                    <a:pt x="256" y="118"/>
                    <a:pt x="256" y="118"/>
                  </a:cubicBezTo>
                  <a:cubicBezTo>
                    <a:pt x="256" y="118"/>
                    <a:pt x="256" y="118"/>
                    <a:pt x="256" y="118"/>
                  </a:cubicBezTo>
                  <a:cubicBezTo>
                    <a:pt x="255" y="118"/>
                    <a:pt x="220" y="117"/>
                    <a:pt x="201" y="142"/>
                  </a:cubicBezTo>
                  <a:cubicBezTo>
                    <a:pt x="185" y="162"/>
                    <a:pt x="182" y="192"/>
                    <a:pt x="192" y="233"/>
                  </a:cubicBezTo>
                  <a:cubicBezTo>
                    <a:pt x="198" y="258"/>
                    <a:pt x="211" y="288"/>
                    <a:pt x="222" y="303"/>
                  </a:cubicBezTo>
                  <a:cubicBezTo>
                    <a:pt x="226" y="310"/>
                    <a:pt x="228" y="317"/>
                    <a:pt x="225" y="324"/>
                  </a:cubicBezTo>
                  <a:cubicBezTo>
                    <a:pt x="222" y="336"/>
                    <a:pt x="211" y="346"/>
                    <a:pt x="196" y="352"/>
                  </a:cubicBezTo>
                  <a:cubicBezTo>
                    <a:pt x="188" y="355"/>
                    <a:pt x="177" y="356"/>
                    <a:pt x="163" y="358"/>
                  </a:cubicBezTo>
                  <a:cubicBezTo>
                    <a:pt x="145" y="361"/>
                    <a:pt x="121" y="364"/>
                    <a:pt x="114" y="371"/>
                  </a:cubicBezTo>
                  <a:cubicBezTo>
                    <a:pt x="112" y="373"/>
                    <a:pt x="109" y="374"/>
                    <a:pt x="107" y="374"/>
                  </a:cubicBezTo>
                  <a:cubicBezTo>
                    <a:pt x="104" y="374"/>
                    <a:pt x="101" y="372"/>
                    <a:pt x="99" y="370"/>
                  </a:cubicBezTo>
                  <a:cubicBezTo>
                    <a:pt x="95" y="366"/>
                    <a:pt x="95" y="359"/>
                    <a:pt x="100" y="355"/>
                  </a:cubicBezTo>
                  <a:cubicBezTo>
                    <a:pt x="112" y="344"/>
                    <a:pt x="136" y="341"/>
                    <a:pt x="160" y="337"/>
                  </a:cubicBezTo>
                  <a:cubicBezTo>
                    <a:pt x="171" y="335"/>
                    <a:pt x="183" y="334"/>
                    <a:pt x="188" y="332"/>
                  </a:cubicBezTo>
                  <a:cubicBezTo>
                    <a:pt x="198" y="328"/>
                    <a:pt x="204" y="322"/>
                    <a:pt x="205" y="318"/>
                  </a:cubicBezTo>
                  <a:cubicBezTo>
                    <a:pt x="205" y="317"/>
                    <a:pt x="205" y="317"/>
                    <a:pt x="205" y="316"/>
                  </a:cubicBezTo>
                  <a:cubicBezTo>
                    <a:pt x="192" y="298"/>
                    <a:pt x="178" y="265"/>
                    <a:pt x="171" y="237"/>
                  </a:cubicBezTo>
                  <a:cubicBezTo>
                    <a:pt x="160" y="190"/>
                    <a:pt x="164" y="153"/>
                    <a:pt x="184" y="128"/>
                  </a:cubicBezTo>
                  <a:cubicBezTo>
                    <a:pt x="210" y="96"/>
                    <a:pt x="252" y="96"/>
                    <a:pt x="256" y="96"/>
                  </a:cubicBezTo>
                  <a:cubicBezTo>
                    <a:pt x="256" y="96"/>
                    <a:pt x="256" y="96"/>
                    <a:pt x="256" y="96"/>
                  </a:cubicBezTo>
                  <a:cubicBezTo>
                    <a:pt x="258" y="96"/>
                    <a:pt x="301" y="96"/>
                    <a:pt x="328" y="128"/>
                  </a:cubicBezTo>
                  <a:cubicBezTo>
                    <a:pt x="348" y="153"/>
                    <a:pt x="352" y="190"/>
                    <a:pt x="341" y="237"/>
                  </a:cubicBezTo>
                  <a:cubicBezTo>
                    <a:pt x="334" y="265"/>
                    <a:pt x="320" y="298"/>
                    <a:pt x="307" y="316"/>
                  </a:cubicBezTo>
                  <a:cubicBezTo>
                    <a:pt x="307" y="317"/>
                    <a:pt x="306" y="317"/>
                    <a:pt x="307" y="318"/>
                  </a:cubicBezTo>
                  <a:cubicBezTo>
                    <a:pt x="308" y="322"/>
                    <a:pt x="314" y="328"/>
                    <a:pt x="324" y="332"/>
                  </a:cubicBezTo>
                  <a:cubicBezTo>
                    <a:pt x="329" y="334"/>
                    <a:pt x="341" y="335"/>
                    <a:pt x="352" y="337"/>
                  </a:cubicBezTo>
                  <a:cubicBezTo>
                    <a:pt x="375" y="341"/>
                    <a:pt x="400" y="344"/>
                    <a:pt x="412" y="355"/>
                  </a:cubicBezTo>
                  <a:cubicBezTo>
                    <a:pt x="417" y="359"/>
                    <a:pt x="417" y="366"/>
                    <a:pt x="413" y="3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1520" y="1938"/>
              <a:ext cx="340" cy="340"/>
            </a:xfrm>
            <a:custGeom>
              <a:rect b="b" l="l" r="r" t="t"/>
              <a:pathLst>
                <a:path extrusionOk="0" h="512" w="512">
                  <a:moveTo>
                    <a:pt x="256" y="0"/>
                  </a:moveTo>
                  <a:cubicBezTo>
                    <a:pt x="115" y="0"/>
                    <a:pt x="0" y="115"/>
                    <a:pt x="0" y="256"/>
                  </a:cubicBezTo>
                  <a:cubicBezTo>
                    <a:pt x="0" y="398"/>
                    <a:pt x="115" y="512"/>
                    <a:pt x="256" y="512"/>
                  </a:cubicBezTo>
                  <a:cubicBezTo>
                    <a:pt x="397" y="512"/>
                    <a:pt x="512" y="398"/>
                    <a:pt x="512" y="256"/>
                  </a:cubicBezTo>
                  <a:cubicBezTo>
                    <a:pt x="512" y="115"/>
                    <a:pt x="397" y="0"/>
                    <a:pt x="256" y="0"/>
                  </a:cubicBezTo>
                  <a:close/>
                  <a:moveTo>
                    <a:pt x="413" y="370"/>
                  </a:moveTo>
                  <a:cubicBezTo>
                    <a:pt x="411" y="372"/>
                    <a:pt x="408" y="374"/>
                    <a:pt x="405" y="374"/>
                  </a:cubicBezTo>
                  <a:cubicBezTo>
                    <a:pt x="403" y="374"/>
                    <a:pt x="400" y="373"/>
                    <a:pt x="398" y="371"/>
                  </a:cubicBezTo>
                  <a:cubicBezTo>
                    <a:pt x="391" y="364"/>
                    <a:pt x="366" y="361"/>
                    <a:pt x="349" y="358"/>
                  </a:cubicBezTo>
                  <a:cubicBezTo>
                    <a:pt x="335" y="356"/>
                    <a:pt x="324" y="355"/>
                    <a:pt x="316" y="352"/>
                  </a:cubicBezTo>
                  <a:cubicBezTo>
                    <a:pt x="301" y="346"/>
                    <a:pt x="290" y="336"/>
                    <a:pt x="286" y="324"/>
                  </a:cubicBezTo>
                  <a:cubicBezTo>
                    <a:pt x="284" y="317"/>
                    <a:pt x="285" y="310"/>
                    <a:pt x="290" y="303"/>
                  </a:cubicBezTo>
                  <a:cubicBezTo>
                    <a:pt x="301" y="288"/>
                    <a:pt x="314" y="258"/>
                    <a:pt x="320" y="233"/>
                  </a:cubicBezTo>
                  <a:cubicBezTo>
                    <a:pt x="330" y="192"/>
                    <a:pt x="327" y="162"/>
                    <a:pt x="311" y="142"/>
                  </a:cubicBezTo>
                  <a:cubicBezTo>
                    <a:pt x="291" y="117"/>
                    <a:pt x="257" y="118"/>
                    <a:pt x="256" y="118"/>
                  </a:cubicBezTo>
                  <a:cubicBezTo>
                    <a:pt x="256" y="118"/>
                    <a:pt x="256" y="118"/>
                    <a:pt x="256" y="118"/>
                  </a:cubicBezTo>
                  <a:cubicBezTo>
                    <a:pt x="256" y="118"/>
                    <a:pt x="256" y="118"/>
                    <a:pt x="256" y="118"/>
                  </a:cubicBezTo>
                  <a:cubicBezTo>
                    <a:pt x="256" y="118"/>
                    <a:pt x="256" y="118"/>
                    <a:pt x="256" y="118"/>
                  </a:cubicBezTo>
                  <a:cubicBezTo>
                    <a:pt x="255" y="118"/>
                    <a:pt x="220" y="117"/>
                    <a:pt x="201" y="142"/>
                  </a:cubicBezTo>
                  <a:cubicBezTo>
                    <a:pt x="185" y="162"/>
                    <a:pt x="182" y="192"/>
                    <a:pt x="192" y="233"/>
                  </a:cubicBezTo>
                  <a:cubicBezTo>
                    <a:pt x="198" y="258"/>
                    <a:pt x="211" y="288"/>
                    <a:pt x="222" y="303"/>
                  </a:cubicBezTo>
                  <a:cubicBezTo>
                    <a:pt x="226" y="310"/>
                    <a:pt x="228" y="317"/>
                    <a:pt x="225" y="324"/>
                  </a:cubicBezTo>
                  <a:cubicBezTo>
                    <a:pt x="222" y="336"/>
                    <a:pt x="211" y="346"/>
                    <a:pt x="196" y="352"/>
                  </a:cubicBezTo>
                  <a:cubicBezTo>
                    <a:pt x="188" y="355"/>
                    <a:pt x="177" y="356"/>
                    <a:pt x="163" y="358"/>
                  </a:cubicBezTo>
                  <a:cubicBezTo>
                    <a:pt x="145" y="361"/>
                    <a:pt x="121" y="364"/>
                    <a:pt x="114" y="371"/>
                  </a:cubicBezTo>
                  <a:cubicBezTo>
                    <a:pt x="112" y="373"/>
                    <a:pt x="109" y="374"/>
                    <a:pt x="107" y="374"/>
                  </a:cubicBezTo>
                  <a:cubicBezTo>
                    <a:pt x="104" y="374"/>
                    <a:pt x="101" y="372"/>
                    <a:pt x="99" y="370"/>
                  </a:cubicBezTo>
                  <a:cubicBezTo>
                    <a:pt x="95" y="366"/>
                    <a:pt x="95" y="359"/>
                    <a:pt x="100" y="355"/>
                  </a:cubicBezTo>
                  <a:cubicBezTo>
                    <a:pt x="112" y="344"/>
                    <a:pt x="136" y="341"/>
                    <a:pt x="160" y="337"/>
                  </a:cubicBezTo>
                  <a:cubicBezTo>
                    <a:pt x="171" y="335"/>
                    <a:pt x="183" y="334"/>
                    <a:pt x="188" y="332"/>
                  </a:cubicBezTo>
                  <a:cubicBezTo>
                    <a:pt x="198" y="328"/>
                    <a:pt x="204" y="322"/>
                    <a:pt x="205" y="318"/>
                  </a:cubicBezTo>
                  <a:cubicBezTo>
                    <a:pt x="205" y="317"/>
                    <a:pt x="205" y="317"/>
                    <a:pt x="205" y="316"/>
                  </a:cubicBezTo>
                  <a:cubicBezTo>
                    <a:pt x="192" y="298"/>
                    <a:pt x="178" y="265"/>
                    <a:pt x="171" y="237"/>
                  </a:cubicBezTo>
                  <a:cubicBezTo>
                    <a:pt x="160" y="190"/>
                    <a:pt x="164" y="153"/>
                    <a:pt x="184" y="128"/>
                  </a:cubicBezTo>
                  <a:cubicBezTo>
                    <a:pt x="210" y="96"/>
                    <a:pt x="252" y="96"/>
                    <a:pt x="256" y="96"/>
                  </a:cubicBezTo>
                  <a:cubicBezTo>
                    <a:pt x="256" y="96"/>
                    <a:pt x="256" y="96"/>
                    <a:pt x="256" y="96"/>
                  </a:cubicBezTo>
                  <a:cubicBezTo>
                    <a:pt x="258" y="96"/>
                    <a:pt x="301" y="96"/>
                    <a:pt x="328" y="128"/>
                  </a:cubicBezTo>
                  <a:cubicBezTo>
                    <a:pt x="348" y="153"/>
                    <a:pt x="352" y="190"/>
                    <a:pt x="341" y="237"/>
                  </a:cubicBezTo>
                  <a:cubicBezTo>
                    <a:pt x="334" y="265"/>
                    <a:pt x="320" y="298"/>
                    <a:pt x="307" y="316"/>
                  </a:cubicBezTo>
                  <a:cubicBezTo>
                    <a:pt x="307" y="317"/>
                    <a:pt x="306" y="317"/>
                    <a:pt x="307" y="318"/>
                  </a:cubicBezTo>
                  <a:cubicBezTo>
                    <a:pt x="308" y="322"/>
                    <a:pt x="314" y="328"/>
                    <a:pt x="324" y="332"/>
                  </a:cubicBezTo>
                  <a:cubicBezTo>
                    <a:pt x="329" y="334"/>
                    <a:pt x="341" y="335"/>
                    <a:pt x="352" y="337"/>
                  </a:cubicBezTo>
                  <a:cubicBezTo>
                    <a:pt x="375" y="341"/>
                    <a:pt x="400" y="344"/>
                    <a:pt x="412" y="355"/>
                  </a:cubicBezTo>
                  <a:cubicBezTo>
                    <a:pt x="417" y="359"/>
                    <a:pt x="417" y="366"/>
                    <a:pt x="413" y="3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9" name="Google Shape;369;p7"/>
          <p:cNvSpPr/>
          <p:nvPr/>
        </p:nvSpPr>
        <p:spPr>
          <a:xfrm>
            <a:off x="717003" y="3650260"/>
            <a:ext cx="842065" cy="842065"/>
          </a:xfrm>
          <a:custGeom>
            <a:rect b="b" l="l" r="r" t="t"/>
            <a:pathLst>
              <a:path extrusionOk="0" h="512" w="512">
                <a:moveTo>
                  <a:pt x="256" y="0"/>
                </a:moveTo>
                <a:cubicBezTo>
                  <a:pt x="114" y="0"/>
                  <a:pt x="0" y="114"/>
                  <a:pt x="0" y="256"/>
                </a:cubicBezTo>
                <a:cubicBezTo>
                  <a:pt x="0" y="397"/>
                  <a:pt x="114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4"/>
                  <a:pt x="397" y="0"/>
                  <a:pt x="256" y="0"/>
                </a:cubicBezTo>
                <a:close/>
                <a:moveTo>
                  <a:pt x="415" y="238"/>
                </a:moveTo>
                <a:cubicBezTo>
                  <a:pt x="413" y="242"/>
                  <a:pt x="409" y="245"/>
                  <a:pt x="405" y="245"/>
                </a:cubicBezTo>
                <a:cubicBezTo>
                  <a:pt x="384" y="245"/>
                  <a:pt x="384" y="245"/>
                  <a:pt x="384" y="245"/>
                </a:cubicBezTo>
                <a:cubicBezTo>
                  <a:pt x="384" y="384"/>
                  <a:pt x="384" y="384"/>
                  <a:pt x="384" y="384"/>
                </a:cubicBezTo>
                <a:cubicBezTo>
                  <a:pt x="384" y="390"/>
                  <a:pt x="379" y="394"/>
                  <a:pt x="373" y="394"/>
                </a:cubicBezTo>
                <a:cubicBezTo>
                  <a:pt x="277" y="394"/>
                  <a:pt x="277" y="394"/>
                  <a:pt x="277" y="394"/>
                </a:cubicBezTo>
                <a:cubicBezTo>
                  <a:pt x="271" y="394"/>
                  <a:pt x="266" y="390"/>
                  <a:pt x="266" y="384"/>
                </a:cubicBezTo>
                <a:cubicBezTo>
                  <a:pt x="266" y="330"/>
                  <a:pt x="266" y="330"/>
                  <a:pt x="266" y="330"/>
                </a:cubicBezTo>
                <a:cubicBezTo>
                  <a:pt x="245" y="330"/>
                  <a:pt x="245" y="330"/>
                  <a:pt x="245" y="330"/>
                </a:cubicBezTo>
                <a:cubicBezTo>
                  <a:pt x="245" y="384"/>
                  <a:pt x="245" y="384"/>
                  <a:pt x="245" y="384"/>
                </a:cubicBezTo>
                <a:cubicBezTo>
                  <a:pt x="245" y="390"/>
                  <a:pt x="240" y="394"/>
                  <a:pt x="234" y="394"/>
                </a:cubicBezTo>
                <a:cubicBezTo>
                  <a:pt x="138" y="394"/>
                  <a:pt x="138" y="394"/>
                  <a:pt x="138" y="394"/>
                </a:cubicBezTo>
                <a:cubicBezTo>
                  <a:pt x="132" y="394"/>
                  <a:pt x="128" y="390"/>
                  <a:pt x="128" y="384"/>
                </a:cubicBezTo>
                <a:cubicBezTo>
                  <a:pt x="128" y="245"/>
                  <a:pt x="128" y="245"/>
                  <a:pt x="128" y="245"/>
                </a:cubicBezTo>
                <a:cubicBezTo>
                  <a:pt x="106" y="245"/>
                  <a:pt x="106" y="245"/>
                  <a:pt x="106" y="245"/>
                </a:cubicBezTo>
                <a:cubicBezTo>
                  <a:pt x="102" y="245"/>
                  <a:pt x="98" y="242"/>
                  <a:pt x="96" y="238"/>
                </a:cubicBezTo>
                <a:cubicBezTo>
                  <a:pt x="95" y="234"/>
                  <a:pt x="96" y="229"/>
                  <a:pt x="99" y="226"/>
                </a:cubicBezTo>
                <a:cubicBezTo>
                  <a:pt x="249" y="98"/>
                  <a:pt x="249" y="98"/>
                  <a:pt x="249" y="98"/>
                </a:cubicBezTo>
                <a:cubicBezTo>
                  <a:pt x="253" y="95"/>
                  <a:pt x="259" y="95"/>
                  <a:pt x="263" y="98"/>
                </a:cubicBezTo>
                <a:cubicBezTo>
                  <a:pt x="412" y="226"/>
                  <a:pt x="412" y="226"/>
                  <a:pt x="412" y="226"/>
                </a:cubicBezTo>
                <a:cubicBezTo>
                  <a:pt x="415" y="229"/>
                  <a:pt x="417" y="234"/>
                  <a:pt x="415" y="238"/>
                </a:cubicBezTo>
                <a:close/>
                <a:moveTo>
                  <a:pt x="256" y="120"/>
                </a:moveTo>
                <a:cubicBezTo>
                  <a:pt x="376" y="224"/>
                  <a:pt x="376" y="224"/>
                  <a:pt x="376" y="224"/>
                </a:cubicBezTo>
                <a:cubicBezTo>
                  <a:pt x="373" y="224"/>
                  <a:pt x="373" y="224"/>
                  <a:pt x="373" y="224"/>
                </a:cubicBezTo>
                <a:cubicBezTo>
                  <a:pt x="367" y="224"/>
                  <a:pt x="362" y="228"/>
                  <a:pt x="362" y="234"/>
                </a:cubicBezTo>
                <a:cubicBezTo>
                  <a:pt x="362" y="373"/>
                  <a:pt x="362" y="373"/>
                  <a:pt x="362" y="373"/>
                </a:cubicBezTo>
                <a:cubicBezTo>
                  <a:pt x="288" y="373"/>
                  <a:pt x="288" y="373"/>
                  <a:pt x="288" y="373"/>
                </a:cubicBezTo>
                <a:cubicBezTo>
                  <a:pt x="288" y="320"/>
                  <a:pt x="288" y="320"/>
                  <a:pt x="288" y="320"/>
                </a:cubicBezTo>
                <a:cubicBezTo>
                  <a:pt x="288" y="314"/>
                  <a:pt x="283" y="309"/>
                  <a:pt x="277" y="309"/>
                </a:cubicBezTo>
                <a:cubicBezTo>
                  <a:pt x="234" y="309"/>
                  <a:pt x="234" y="309"/>
                  <a:pt x="234" y="309"/>
                </a:cubicBezTo>
                <a:cubicBezTo>
                  <a:pt x="228" y="309"/>
                  <a:pt x="224" y="314"/>
                  <a:pt x="224" y="320"/>
                </a:cubicBezTo>
                <a:cubicBezTo>
                  <a:pt x="224" y="373"/>
                  <a:pt x="224" y="373"/>
                  <a:pt x="224" y="373"/>
                </a:cubicBezTo>
                <a:cubicBezTo>
                  <a:pt x="149" y="373"/>
                  <a:pt x="149" y="373"/>
                  <a:pt x="149" y="373"/>
                </a:cubicBezTo>
                <a:cubicBezTo>
                  <a:pt x="149" y="234"/>
                  <a:pt x="149" y="234"/>
                  <a:pt x="149" y="234"/>
                </a:cubicBezTo>
                <a:cubicBezTo>
                  <a:pt x="149" y="228"/>
                  <a:pt x="144" y="224"/>
                  <a:pt x="138" y="224"/>
                </a:cubicBezTo>
                <a:cubicBezTo>
                  <a:pt x="135" y="224"/>
                  <a:pt x="135" y="224"/>
                  <a:pt x="135" y="224"/>
                </a:cubicBezTo>
                <a:lnTo>
                  <a:pt x="256" y="12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0" name="Google Shape;370;p7"/>
          <p:cNvCxnSpPr/>
          <p:nvPr/>
        </p:nvCxnSpPr>
        <p:spPr>
          <a:xfrm>
            <a:off x="513724" y="4553782"/>
            <a:ext cx="11062741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1" name="Google Shape;371;p7"/>
          <p:cNvCxnSpPr/>
          <p:nvPr/>
        </p:nvCxnSpPr>
        <p:spPr>
          <a:xfrm>
            <a:off x="513724" y="5555533"/>
            <a:ext cx="11062741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2" name="Google Shape;372;p7"/>
          <p:cNvSpPr txBox="1"/>
          <p:nvPr/>
        </p:nvSpPr>
        <p:spPr>
          <a:xfrm>
            <a:off x="381927" y="1724672"/>
            <a:ext cx="1155769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3" name="Google Shape;373;p7"/>
          <p:cNvSpPr txBox="1"/>
          <p:nvPr/>
        </p:nvSpPr>
        <p:spPr>
          <a:xfrm>
            <a:off x="5153945" y="2151183"/>
            <a:ext cx="296008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None/>
            </a:pPr>
            <a:r>
              <a:rPr lang="en-US" sz="2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Improve customer experience</a:t>
            </a:r>
            <a:endParaRPr sz="2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4" name="Google Shape;374;p7"/>
          <p:cNvSpPr txBox="1"/>
          <p:nvPr/>
        </p:nvSpPr>
        <p:spPr>
          <a:xfrm>
            <a:off x="9193407" y="2148117"/>
            <a:ext cx="222595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None/>
            </a:pPr>
            <a:r>
              <a:rPr lang="en-US" sz="2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Increase word-of-mouth outreach</a:t>
            </a:r>
            <a:endParaRPr sz="2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5" name="Google Shape;375;p7"/>
          <p:cNvSpPr txBox="1"/>
          <p:nvPr/>
        </p:nvSpPr>
        <p:spPr>
          <a:xfrm>
            <a:off x="1083071" y="1919681"/>
            <a:ext cx="3443717" cy="1765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None/>
            </a:pPr>
            <a:r>
              <a:rPr lang="en-US" sz="2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Drive awareness of GoApe’s brand</a:t>
            </a:r>
            <a:endParaRPr b="1" sz="2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376" name="Google Shape;376;p7"/>
          <p:cNvGrpSpPr/>
          <p:nvPr/>
        </p:nvGrpSpPr>
        <p:grpSpPr>
          <a:xfrm>
            <a:off x="8314260" y="2293324"/>
            <a:ext cx="1006446" cy="1023503"/>
            <a:chOff x="3830638" y="5548313"/>
            <a:chExt cx="655638" cy="666750"/>
          </a:xfrm>
        </p:grpSpPr>
        <p:sp>
          <p:nvSpPr>
            <p:cNvPr id="377" name="Google Shape;377;p7"/>
            <p:cNvSpPr/>
            <p:nvPr/>
          </p:nvSpPr>
          <p:spPr>
            <a:xfrm>
              <a:off x="3952875" y="5548313"/>
              <a:ext cx="411163" cy="666750"/>
            </a:xfrm>
            <a:custGeom>
              <a:rect b="b" l="l" r="r" t="t"/>
              <a:pathLst>
                <a:path extrusionOk="0" h="250" w="154">
                  <a:moveTo>
                    <a:pt x="77" y="69"/>
                  </a:moveTo>
                  <a:cubicBezTo>
                    <a:pt x="80" y="70"/>
                    <a:pt x="80" y="70"/>
                    <a:pt x="80" y="70"/>
                  </a:cubicBezTo>
                  <a:cubicBezTo>
                    <a:pt x="80" y="81"/>
                    <a:pt x="80" y="81"/>
                    <a:pt x="80" y="81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97" y="64"/>
                    <a:pt x="97" y="64"/>
                    <a:pt x="97" y="64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42" y="4"/>
                    <a:pt x="142" y="4"/>
                    <a:pt x="142" y="4"/>
                  </a:cubicBezTo>
                  <a:cubicBezTo>
                    <a:pt x="145" y="0"/>
                    <a:pt x="154" y="4"/>
                    <a:pt x="151" y="9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8"/>
                    <a:pt x="132" y="48"/>
                    <a:pt x="132" y="49"/>
                  </a:cubicBezTo>
                  <a:cubicBezTo>
                    <a:pt x="123" y="60"/>
                    <a:pt x="114" y="70"/>
                    <a:pt x="105" y="81"/>
                  </a:cubicBezTo>
                  <a:cubicBezTo>
                    <a:pt x="102" y="127"/>
                    <a:pt x="102" y="127"/>
                    <a:pt x="102" y="127"/>
                  </a:cubicBezTo>
                  <a:cubicBezTo>
                    <a:pt x="97" y="246"/>
                    <a:pt x="97" y="246"/>
                    <a:pt x="97" y="246"/>
                  </a:cubicBezTo>
                  <a:cubicBezTo>
                    <a:pt x="97" y="250"/>
                    <a:pt x="91" y="249"/>
                    <a:pt x="84" y="249"/>
                  </a:cubicBezTo>
                  <a:cubicBezTo>
                    <a:pt x="83" y="249"/>
                    <a:pt x="82" y="248"/>
                    <a:pt x="82" y="246"/>
                  </a:cubicBezTo>
                  <a:cubicBezTo>
                    <a:pt x="79" y="152"/>
                    <a:pt x="79" y="152"/>
                    <a:pt x="79" y="152"/>
                  </a:cubicBezTo>
                  <a:cubicBezTo>
                    <a:pt x="79" y="149"/>
                    <a:pt x="75" y="149"/>
                    <a:pt x="75" y="152"/>
                  </a:cubicBezTo>
                  <a:cubicBezTo>
                    <a:pt x="73" y="246"/>
                    <a:pt x="73" y="246"/>
                    <a:pt x="73" y="246"/>
                  </a:cubicBezTo>
                  <a:cubicBezTo>
                    <a:pt x="73" y="248"/>
                    <a:pt x="71" y="249"/>
                    <a:pt x="70" y="249"/>
                  </a:cubicBezTo>
                  <a:cubicBezTo>
                    <a:pt x="64" y="249"/>
                    <a:pt x="57" y="250"/>
                    <a:pt x="57" y="246"/>
                  </a:cubicBezTo>
                  <a:cubicBezTo>
                    <a:pt x="53" y="127"/>
                    <a:pt x="53" y="127"/>
                    <a:pt x="53" y="127"/>
                  </a:cubicBezTo>
                  <a:cubicBezTo>
                    <a:pt x="49" y="82"/>
                    <a:pt x="49" y="82"/>
                    <a:pt x="49" y="82"/>
                  </a:cubicBezTo>
                  <a:cubicBezTo>
                    <a:pt x="49" y="80"/>
                    <a:pt x="25" y="52"/>
                    <a:pt x="23" y="49"/>
                  </a:cubicBezTo>
                  <a:cubicBezTo>
                    <a:pt x="22" y="48"/>
                    <a:pt x="22" y="48"/>
                    <a:pt x="21" y="47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0" y="4"/>
                    <a:pt x="9" y="0"/>
                    <a:pt x="12" y="4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57" y="64"/>
                    <a:pt x="57" y="64"/>
                    <a:pt x="57" y="64"/>
                  </a:cubicBezTo>
                  <a:cubicBezTo>
                    <a:pt x="65" y="63"/>
                    <a:pt x="65" y="63"/>
                    <a:pt x="65" y="63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70"/>
                    <a:pt x="75" y="70"/>
                    <a:pt x="75" y="70"/>
                  </a:cubicBezTo>
                  <a:cubicBezTo>
                    <a:pt x="77" y="69"/>
                    <a:pt x="77" y="69"/>
                    <a:pt x="77" y="69"/>
                  </a:cubicBezTo>
                  <a:close/>
                  <a:moveTo>
                    <a:pt x="77" y="57"/>
                  </a:moveTo>
                  <a:cubicBezTo>
                    <a:pt x="68" y="57"/>
                    <a:pt x="62" y="40"/>
                    <a:pt x="62" y="33"/>
                  </a:cubicBezTo>
                  <a:cubicBezTo>
                    <a:pt x="62" y="14"/>
                    <a:pt x="92" y="14"/>
                    <a:pt x="92" y="33"/>
                  </a:cubicBezTo>
                  <a:cubicBezTo>
                    <a:pt x="92" y="40"/>
                    <a:pt x="87" y="57"/>
                    <a:pt x="77" y="57"/>
                  </a:cubicBezTo>
                  <a:close/>
                </a:path>
              </a:pathLst>
            </a:custGeom>
            <a:solidFill>
              <a:srgbClr val="86BC2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4376738" y="5726113"/>
              <a:ext cx="109538" cy="214313"/>
            </a:xfrm>
            <a:custGeom>
              <a:rect b="b" l="l" r="r" t="t"/>
              <a:pathLst>
                <a:path extrusionOk="0" h="80" w="41">
                  <a:moveTo>
                    <a:pt x="15" y="0"/>
                  </a:moveTo>
                  <a:cubicBezTo>
                    <a:pt x="9" y="0"/>
                    <a:pt x="4" y="5"/>
                    <a:pt x="4" y="10"/>
                  </a:cubicBezTo>
                  <a:cubicBezTo>
                    <a:pt x="4" y="16"/>
                    <a:pt x="8" y="28"/>
                    <a:pt x="15" y="28"/>
                  </a:cubicBezTo>
                  <a:cubicBezTo>
                    <a:pt x="21" y="28"/>
                    <a:pt x="25" y="16"/>
                    <a:pt x="25" y="10"/>
                  </a:cubicBezTo>
                  <a:cubicBezTo>
                    <a:pt x="25" y="5"/>
                    <a:pt x="21" y="0"/>
                    <a:pt x="15" y="0"/>
                  </a:cubicBezTo>
                  <a:close/>
                  <a:moveTo>
                    <a:pt x="41" y="80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39" y="39"/>
                    <a:pt x="39" y="37"/>
                    <a:pt x="38" y="36"/>
                  </a:cubicBezTo>
                  <a:cubicBezTo>
                    <a:pt x="36" y="35"/>
                    <a:pt x="34" y="35"/>
                    <a:pt x="32" y="34"/>
                  </a:cubicBezTo>
                  <a:cubicBezTo>
                    <a:pt x="28" y="33"/>
                    <a:pt x="25" y="32"/>
                    <a:pt x="21" y="3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5" y="32"/>
                    <a:pt x="3" y="33"/>
                    <a:pt x="0" y="34"/>
                  </a:cubicBezTo>
                  <a:cubicBezTo>
                    <a:pt x="1" y="36"/>
                    <a:pt x="2" y="38"/>
                    <a:pt x="2" y="40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1" y="80"/>
                    <a:pt x="41" y="80"/>
                    <a:pt x="41" y="80"/>
                  </a:cubicBezTo>
                  <a:close/>
                </a:path>
              </a:pathLst>
            </a:custGeom>
            <a:solidFill>
              <a:srgbClr val="86BC2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3830638" y="5726113"/>
              <a:ext cx="109538" cy="219075"/>
            </a:xfrm>
            <a:custGeom>
              <a:rect b="b" l="l" r="r" t="t"/>
              <a:pathLst>
                <a:path extrusionOk="0" h="82" w="41">
                  <a:moveTo>
                    <a:pt x="27" y="0"/>
                  </a:moveTo>
                  <a:cubicBezTo>
                    <a:pt x="32" y="0"/>
                    <a:pt x="37" y="5"/>
                    <a:pt x="37" y="10"/>
                  </a:cubicBezTo>
                  <a:cubicBezTo>
                    <a:pt x="37" y="16"/>
                    <a:pt x="33" y="28"/>
                    <a:pt x="27" y="28"/>
                  </a:cubicBezTo>
                  <a:cubicBezTo>
                    <a:pt x="20" y="28"/>
                    <a:pt x="16" y="16"/>
                    <a:pt x="16" y="10"/>
                  </a:cubicBezTo>
                  <a:cubicBezTo>
                    <a:pt x="16" y="5"/>
                    <a:pt x="21" y="0"/>
                    <a:pt x="27" y="0"/>
                  </a:cubicBezTo>
                  <a:close/>
                  <a:moveTo>
                    <a:pt x="0" y="82"/>
                  </a:moveTo>
                  <a:cubicBezTo>
                    <a:pt x="2" y="41"/>
                    <a:pt x="2" y="41"/>
                    <a:pt x="2" y="41"/>
                  </a:cubicBezTo>
                  <a:cubicBezTo>
                    <a:pt x="2" y="39"/>
                    <a:pt x="2" y="37"/>
                    <a:pt x="4" y="36"/>
                  </a:cubicBezTo>
                  <a:cubicBezTo>
                    <a:pt x="5" y="35"/>
                    <a:pt x="8" y="35"/>
                    <a:pt x="9" y="34"/>
                  </a:cubicBezTo>
                  <a:cubicBezTo>
                    <a:pt x="13" y="33"/>
                    <a:pt x="16" y="32"/>
                    <a:pt x="20" y="3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6" y="32"/>
                    <a:pt x="39" y="33"/>
                    <a:pt x="41" y="34"/>
                  </a:cubicBezTo>
                  <a:cubicBezTo>
                    <a:pt x="40" y="36"/>
                    <a:pt x="40" y="38"/>
                    <a:pt x="39" y="40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0" y="82"/>
                    <a:pt x="0" y="82"/>
                    <a:pt x="0" y="82"/>
                  </a:cubicBezTo>
                  <a:close/>
                </a:path>
              </a:pathLst>
            </a:custGeom>
            <a:solidFill>
              <a:srgbClr val="86BC2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4233863" y="5732463"/>
              <a:ext cx="142875" cy="263525"/>
            </a:xfrm>
            <a:custGeom>
              <a:rect b="b" l="l" r="r" t="t"/>
              <a:pathLst>
                <a:path extrusionOk="0" h="99" w="54">
                  <a:moveTo>
                    <a:pt x="26" y="0"/>
                  </a:moveTo>
                  <a:cubicBezTo>
                    <a:pt x="21" y="0"/>
                    <a:pt x="16" y="5"/>
                    <a:pt x="16" y="11"/>
                  </a:cubicBezTo>
                  <a:cubicBezTo>
                    <a:pt x="16" y="16"/>
                    <a:pt x="20" y="28"/>
                    <a:pt x="26" y="28"/>
                  </a:cubicBezTo>
                  <a:cubicBezTo>
                    <a:pt x="33" y="28"/>
                    <a:pt x="37" y="16"/>
                    <a:pt x="37" y="11"/>
                  </a:cubicBezTo>
                  <a:cubicBezTo>
                    <a:pt x="37" y="5"/>
                    <a:pt x="32" y="0"/>
                    <a:pt x="26" y="0"/>
                  </a:cubicBezTo>
                  <a:close/>
                  <a:moveTo>
                    <a:pt x="52" y="99"/>
                  </a:moveTo>
                  <a:cubicBezTo>
                    <a:pt x="54" y="68"/>
                    <a:pt x="54" y="68"/>
                    <a:pt x="54" y="6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40"/>
                    <a:pt x="51" y="38"/>
                    <a:pt x="49" y="37"/>
                  </a:cubicBezTo>
                  <a:cubicBezTo>
                    <a:pt x="48" y="36"/>
                    <a:pt x="45" y="35"/>
                    <a:pt x="44" y="35"/>
                  </a:cubicBezTo>
                  <a:cubicBezTo>
                    <a:pt x="40" y="33"/>
                    <a:pt x="37" y="32"/>
                    <a:pt x="33" y="31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7" y="32"/>
                    <a:pt x="10" y="34"/>
                    <a:pt x="4" y="36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52" y="99"/>
                    <a:pt x="52" y="99"/>
                    <a:pt x="52" y="99"/>
                  </a:cubicBezTo>
                  <a:close/>
                </a:path>
              </a:pathLst>
            </a:custGeom>
            <a:solidFill>
              <a:srgbClr val="86BC2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3941763" y="5732463"/>
              <a:ext cx="142875" cy="241300"/>
            </a:xfrm>
            <a:custGeom>
              <a:rect b="b" l="l" r="r" t="t"/>
              <a:pathLst>
                <a:path extrusionOk="0" h="91" w="53">
                  <a:moveTo>
                    <a:pt x="27" y="0"/>
                  </a:moveTo>
                  <a:cubicBezTo>
                    <a:pt x="33" y="0"/>
                    <a:pt x="38" y="5"/>
                    <a:pt x="38" y="11"/>
                  </a:cubicBezTo>
                  <a:cubicBezTo>
                    <a:pt x="38" y="16"/>
                    <a:pt x="34" y="28"/>
                    <a:pt x="27" y="28"/>
                  </a:cubicBezTo>
                  <a:cubicBezTo>
                    <a:pt x="20" y="28"/>
                    <a:pt x="16" y="16"/>
                    <a:pt x="16" y="11"/>
                  </a:cubicBezTo>
                  <a:cubicBezTo>
                    <a:pt x="16" y="5"/>
                    <a:pt x="21" y="0"/>
                    <a:pt x="27" y="0"/>
                  </a:cubicBezTo>
                  <a:close/>
                  <a:moveTo>
                    <a:pt x="1" y="91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3" y="40"/>
                    <a:pt x="3" y="38"/>
                    <a:pt x="4" y="37"/>
                  </a:cubicBezTo>
                  <a:cubicBezTo>
                    <a:pt x="5" y="36"/>
                    <a:pt x="8" y="35"/>
                    <a:pt x="10" y="35"/>
                  </a:cubicBezTo>
                  <a:cubicBezTo>
                    <a:pt x="14" y="33"/>
                    <a:pt x="16" y="32"/>
                    <a:pt x="21" y="31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7" y="32"/>
                    <a:pt x="40" y="33"/>
                    <a:pt x="44" y="35"/>
                  </a:cubicBezTo>
                  <a:cubicBezTo>
                    <a:pt x="45" y="35"/>
                    <a:pt x="48" y="36"/>
                    <a:pt x="49" y="36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3" y="91"/>
                    <a:pt x="53" y="91"/>
                    <a:pt x="53" y="91"/>
                  </a:cubicBezTo>
                  <a:cubicBezTo>
                    <a:pt x="1" y="91"/>
                    <a:pt x="1" y="91"/>
                    <a:pt x="1" y="91"/>
                  </a:cubicBezTo>
                  <a:close/>
                </a:path>
              </a:pathLst>
            </a:custGeom>
            <a:solidFill>
              <a:srgbClr val="86BC2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2" name="Google Shape;382;p7"/>
          <p:cNvGrpSpPr/>
          <p:nvPr/>
        </p:nvGrpSpPr>
        <p:grpSpPr>
          <a:xfrm>
            <a:off x="418013" y="2342820"/>
            <a:ext cx="827501" cy="881636"/>
            <a:chOff x="5221288" y="4238625"/>
            <a:chExt cx="509588" cy="542925"/>
          </a:xfrm>
        </p:grpSpPr>
        <p:sp>
          <p:nvSpPr>
            <p:cNvPr id="383" name="Google Shape;383;p7"/>
            <p:cNvSpPr/>
            <p:nvPr/>
          </p:nvSpPr>
          <p:spPr>
            <a:xfrm>
              <a:off x="5221288" y="4762500"/>
              <a:ext cx="503238" cy="19050"/>
            </a:xfrm>
            <a:prstGeom prst="rect">
              <a:avLst/>
            </a:prstGeom>
            <a:solidFill>
              <a:srgbClr val="86BC2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5253038" y="4346575"/>
              <a:ext cx="441325" cy="388938"/>
            </a:xfrm>
            <a:custGeom>
              <a:rect b="b" l="l" r="r" t="t"/>
              <a:pathLst>
                <a:path extrusionOk="0" h="286" w="325">
                  <a:moveTo>
                    <a:pt x="86" y="116"/>
                  </a:moveTo>
                  <a:cubicBezTo>
                    <a:pt x="86" y="286"/>
                    <a:pt x="86" y="286"/>
                    <a:pt x="86" y="286"/>
                  </a:cubicBezTo>
                  <a:cubicBezTo>
                    <a:pt x="151" y="286"/>
                    <a:pt x="151" y="286"/>
                    <a:pt x="151" y="286"/>
                  </a:cubicBezTo>
                  <a:cubicBezTo>
                    <a:pt x="151" y="68"/>
                    <a:pt x="151" y="68"/>
                    <a:pt x="151" y="68"/>
                  </a:cubicBezTo>
                  <a:cubicBezTo>
                    <a:pt x="143" y="59"/>
                    <a:pt x="143" y="59"/>
                    <a:pt x="143" y="59"/>
                  </a:cubicBezTo>
                  <a:lnTo>
                    <a:pt x="86" y="116"/>
                  </a:lnTo>
                  <a:close/>
                  <a:moveTo>
                    <a:pt x="0" y="203"/>
                  </a:moveTo>
                  <a:cubicBezTo>
                    <a:pt x="0" y="286"/>
                    <a:pt x="0" y="286"/>
                    <a:pt x="0" y="286"/>
                  </a:cubicBezTo>
                  <a:cubicBezTo>
                    <a:pt x="64" y="286"/>
                    <a:pt x="64" y="286"/>
                    <a:pt x="64" y="286"/>
                  </a:cubicBezTo>
                  <a:cubicBezTo>
                    <a:pt x="64" y="138"/>
                    <a:pt x="64" y="138"/>
                    <a:pt x="64" y="138"/>
                  </a:cubicBezTo>
                  <a:lnTo>
                    <a:pt x="0" y="203"/>
                  </a:lnTo>
                  <a:close/>
                  <a:moveTo>
                    <a:pt x="200" y="103"/>
                  </a:moveTo>
                  <a:cubicBezTo>
                    <a:pt x="191" y="103"/>
                    <a:pt x="183" y="100"/>
                    <a:pt x="177" y="94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3" y="286"/>
                    <a:pt x="173" y="286"/>
                    <a:pt x="173" y="286"/>
                  </a:cubicBezTo>
                  <a:cubicBezTo>
                    <a:pt x="238" y="286"/>
                    <a:pt x="238" y="286"/>
                    <a:pt x="238" y="286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22" y="94"/>
                    <a:pt x="222" y="94"/>
                    <a:pt x="222" y="94"/>
                  </a:cubicBezTo>
                  <a:cubicBezTo>
                    <a:pt x="216" y="100"/>
                    <a:pt x="208" y="103"/>
                    <a:pt x="200" y="103"/>
                  </a:cubicBezTo>
                  <a:close/>
                  <a:moveTo>
                    <a:pt x="315" y="0"/>
                  </a:moveTo>
                  <a:cubicBezTo>
                    <a:pt x="260" y="56"/>
                    <a:pt x="260" y="56"/>
                    <a:pt x="260" y="56"/>
                  </a:cubicBezTo>
                  <a:cubicBezTo>
                    <a:pt x="260" y="286"/>
                    <a:pt x="260" y="286"/>
                    <a:pt x="260" y="286"/>
                  </a:cubicBezTo>
                  <a:cubicBezTo>
                    <a:pt x="325" y="286"/>
                    <a:pt x="325" y="286"/>
                    <a:pt x="325" y="286"/>
                  </a:cubicBezTo>
                  <a:cubicBezTo>
                    <a:pt x="325" y="10"/>
                    <a:pt x="325" y="10"/>
                    <a:pt x="325" y="10"/>
                  </a:cubicBezTo>
                  <a:lnTo>
                    <a:pt x="315" y="0"/>
                  </a:lnTo>
                  <a:close/>
                </a:path>
              </a:pathLst>
            </a:custGeom>
            <a:solidFill>
              <a:srgbClr val="86BC2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5222876" y="4238625"/>
              <a:ext cx="508000" cy="352425"/>
            </a:xfrm>
            <a:custGeom>
              <a:rect b="b" l="l" r="r" t="t"/>
              <a:pathLst>
                <a:path extrusionOk="0" h="260" w="373">
                  <a:moveTo>
                    <a:pt x="23" y="260"/>
                  </a:moveTo>
                  <a:cubicBezTo>
                    <a:pt x="23" y="260"/>
                    <a:pt x="23" y="260"/>
                    <a:pt x="23" y="260"/>
                  </a:cubicBezTo>
                  <a:cubicBezTo>
                    <a:pt x="23" y="260"/>
                    <a:pt x="23" y="260"/>
                    <a:pt x="23" y="260"/>
                  </a:cubicBezTo>
                  <a:close/>
                  <a:moveTo>
                    <a:pt x="288" y="10"/>
                  </a:moveTo>
                  <a:cubicBezTo>
                    <a:pt x="314" y="36"/>
                    <a:pt x="314" y="36"/>
                    <a:pt x="314" y="36"/>
                  </a:cubicBezTo>
                  <a:cubicBezTo>
                    <a:pt x="222" y="128"/>
                    <a:pt x="222" y="128"/>
                    <a:pt x="222" y="128"/>
                  </a:cubicBezTo>
                  <a:cubicBezTo>
                    <a:pt x="177" y="83"/>
                    <a:pt x="177" y="83"/>
                    <a:pt x="177" y="83"/>
                  </a:cubicBezTo>
                  <a:cubicBezTo>
                    <a:pt x="170" y="77"/>
                    <a:pt x="160" y="77"/>
                    <a:pt x="153" y="83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23" y="260"/>
                    <a:pt x="23" y="260"/>
                    <a:pt x="23" y="260"/>
                  </a:cubicBezTo>
                  <a:cubicBezTo>
                    <a:pt x="165" y="119"/>
                    <a:pt x="165" y="119"/>
                    <a:pt x="165" y="119"/>
                  </a:cubicBezTo>
                  <a:cubicBezTo>
                    <a:pt x="210" y="163"/>
                    <a:pt x="210" y="163"/>
                    <a:pt x="210" y="163"/>
                  </a:cubicBezTo>
                  <a:cubicBezTo>
                    <a:pt x="213" y="167"/>
                    <a:pt x="217" y="168"/>
                    <a:pt x="222" y="168"/>
                  </a:cubicBezTo>
                  <a:cubicBezTo>
                    <a:pt x="226" y="168"/>
                    <a:pt x="230" y="167"/>
                    <a:pt x="233" y="163"/>
                  </a:cubicBezTo>
                  <a:cubicBezTo>
                    <a:pt x="337" y="59"/>
                    <a:pt x="337" y="59"/>
                    <a:pt x="337" y="59"/>
                  </a:cubicBezTo>
                  <a:cubicBezTo>
                    <a:pt x="363" y="85"/>
                    <a:pt x="363" y="85"/>
                    <a:pt x="363" y="85"/>
                  </a:cubicBezTo>
                  <a:cubicBezTo>
                    <a:pt x="373" y="0"/>
                    <a:pt x="373" y="0"/>
                    <a:pt x="373" y="0"/>
                  </a:cubicBezTo>
                  <a:lnTo>
                    <a:pt x="288" y="10"/>
                  </a:lnTo>
                  <a:close/>
                </a:path>
              </a:pathLst>
            </a:custGeom>
            <a:solidFill>
              <a:srgbClr val="86BC2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6" name="Google Shape;386;p7"/>
          <p:cNvSpPr/>
          <p:nvPr/>
        </p:nvSpPr>
        <p:spPr>
          <a:xfrm>
            <a:off x="4527580" y="2288138"/>
            <a:ext cx="868012" cy="874621"/>
          </a:xfrm>
          <a:custGeom>
            <a:rect b="b" l="l" r="r" t="t"/>
            <a:pathLst>
              <a:path extrusionOk="0" h="447" w="444">
                <a:moveTo>
                  <a:pt x="439" y="326"/>
                </a:moveTo>
                <a:cubicBezTo>
                  <a:pt x="439" y="315"/>
                  <a:pt x="436" y="305"/>
                  <a:pt x="430" y="297"/>
                </a:cubicBezTo>
                <a:cubicBezTo>
                  <a:pt x="431" y="296"/>
                  <a:pt x="432" y="295"/>
                  <a:pt x="432" y="294"/>
                </a:cubicBezTo>
                <a:cubicBezTo>
                  <a:pt x="439" y="286"/>
                  <a:pt x="444" y="275"/>
                  <a:pt x="443" y="263"/>
                </a:cubicBezTo>
                <a:cubicBezTo>
                  <a:pt x="443" y="252"/>
                  <a:pt x="440" y="241"/>
                  <a:pt x="434" y="233"/>
                </a:cubicBezTo>
                <a:cubicBezTo>
                  <a:pt x="433" y="231"/>
                  <a:pt x="432" y="229"/>
                  <a:pt x="431" y="228"/>
                </a:cubicBezTo>
                <a:cubicBezTo>
                  <a:pt x="431" y="228"/>
                  <a:pt x="431" y="227"/>
                  <a:pt x="431" y="227"/>
                </a:cubicBezTo>
                <a:cubicBezTo>
                  <a:pt x="436" y="219"/>
                  <a:pt x="438" y="209"/>
                  <a:pt x="438" y="199"/>
                </a:cubicBezTo>
                <a:cubicBezTo>
                  <a:pt x="438" y="184"/>
                  <a:pt x="431" y="173"/>
                  <a:pt x="423" y="165"/>
                </a:cubicBezTo>
                <a:cubicBezTo>
                  <a:pt x="415" y="157"/>
                  <a:pt x="406" y="152"/>
                  <a:pt x="395" y="150"/>
                </a:cubicBezTo>
                <a:cubicBezTo>
                  <a:pt x="382" y="147"/>
                  <a:pt x="361" y="146"/>
                  <a:pt x="337" y="146"/>
                </a:cubicBezTo>
                <a:cubicBezTo>
                  <a:pt x="326" y="146"/>
                  <a:pt x="315" y="146"/>
                  <a:pt x="304" y="146"/>
                </a:cubicBezTo>
                <a:cubicBezTo>
                  <a:pt x="323" y="114"/>
                  <a:pt x="331" y="87"/>
                  <a:pt x="331" y="65"/>
                </a:cubicBezTo>
                <a:cubicBezTo>
                  <a:pt x="331" y="45"/>
                  <a:pt x="324" y="28"/>
                  <a:pt x="315" y="18"/>
                </a:cubicBezTo>
                <a:cubicBezTo>
                  <a:pt x="310" y="12"/>
                  <a:pt x="305" y="8"/>
                  <a:pt x="300" y="5"/>
                </a:cubicBezTo>
                <a:cubicBezTo>
                  <a:pt x="294" y="2"/>
                  <a:pt x="289" y="0"/>
                  <a:pt x="282" y="0"/>
                </a:cubicBezTo>
                <a:cubicBezTo>
                  <a:pt x="271" y="0"/>
                  <a:pt x="259" y="3"/>
                  <a:pt x="251" y="11"/>
                </a:cubicBezTo>
                <a:cubicBezTo>
                  <a:pt x="245" y="16"/>
                  <a:pt x="242" y="23"/>
                  <a:pt x="239" y="29"/>
                </a:cubicBezTo>
                <a:cubicBezTo>
                  <a:pt x="236" y="38"/>
                  <a:pt x="235" y="47"/>
                  <a:pt x="234" y="54"/>
                </a:cubicBezTo>
                <a:cubicBezTo>
                  <a:pt x="232" y="62"/>
                  <a:pt x="230" y="68"/>
                  <a:pt x="228" y="73"/>
                </a:cubicBezTo>
                <a:cubicBezTo>
                  <a:pt x="227" y="75"/>
                  <a:pt x="224" y="79"/>
                  <a:pt x="219" y="84"/>
                </a:cubicBezTo>
                <a:cubicBezTo>
                  <a:pt x="213" y="92"/>
                  <a:pt x="204" y="102"/>
                  <a:pt x="195" y="112"/>
                </a:cubicBezTo>
                <a:cubicBezTo>
                  <a:pt x="187" y="122"/>
                  <a:pt x="180" y="131"/>
                  <a:pt x="175" y="140"/>
                </a:cubicBezTo>
                <a:cubicBezTo>
                  <a:pt x="165" y="162"/>
                  <a:pt x="152" y="178"/>
                  <a:pt x="141" y="189"/>
                </a:cubicBezTo>
                <a:cubicBezTo>
                  <a:pt x="136" y="182"/>
                  <a:pt x="128" y="177"/>
                  <a:pt x="118" y="177"/>
                </a:cubicBezTo>
                <a:cubicBezTo>
                  <a:pt x="26" y="177"/>
                  <a:pt x="26" y="177"/>
                  <a:pt x="26" y="177"/>
                </a:cubicBezTo>
                <a:cubicBezTo>
                  <a:pt x="11" y="177"/>
                  <a:pt x="0" y="189"/>
                  <a:pt x="0" y="203"/>
                </a:cubicBezTo>
                <a:cubicBezTo>
                  <a:pt x="0" y="420"/>
                  <a:pt x="0" y="420"/>
                  <a:pt x="0" y="420"/>
                </a:cubicBezTo>
                <a:cubicBezTo>
                  <a:pt x="0" y="420"/>
                  <a:pt x="0" y="420"/>
                  <a:pt x="0" y="420"/>
                </a:cubicBezTo>
                <a:cubicBezTo>
                  <a:pt x="0" y="435"/>
                  <a:pt x="11" y="447"/>
                  <a:pt x="26" y="447"/>
                </a:cubicBezTo>
                <a:cubicBezTo>
                  <a:pt x="118" y="447"/>
                  <a:pt x="118" y="447"/>
                  <a:pt x="118" y="447"/>
                </a:cubicBezTo>
                <a:cubicBezTo>
                  <a:pt x="133" y="447"/>
                  <a:pt x="145" y="435"/>
                  <a:pt x="145" y="420"/>
                </a:cubicBezTo>
                <a:cubicBezTo>
                  <a:pt x="191" y="428"/>
                  <a:pt x="234" y="442"/>
                  <a:pt x="272" y="445"/>
                </a:cubicBezTo>
                <a:cubicBezTo>
                  <a:pt x="287" y="446"/>
                  <a:pt x="301" y="447"/>
                  <a:pt x="314" y="447"/>
                </a:cubicBezTo>
                <a:cubicBezTo>
                  <a:pt x="335" y="447"/>
                  <a:pt x="352" y="445"/>
                  <a:pt x="367" y="441"/>
                </a:cubicBezTo>
                <a:cubicBezTo>
                  <a:pt x="378" y="438"/>
                  <a:pt x="391" y="435"/>
                  <a:pt x="404" y="426"/>
                </a:cubicBezTo>
                <a:cubicBezTo>
                  <a:pt x="410" y="422"/>
                  <a:pt x="416" y="416"/>
                  <a:pt x="420" y="408"/>
                </a:cubicBezTo>
                <a:cubicBezTo>
                  <a:pt x="425" y="400"/>
                  <a:pt x="427" y="391"/>
                  <a:pt x="427" y="381"/>
                </a:cubicBezTo>
                <a:cubicBezTo>
                  <a:pt x="427" y="375"/>
                  <a:pt x="425" y="368"/>
                  <a:pt x="422" y="363"/>
                </a:cubicBezTo>
                <a:cubicBezTo>
                  <a:pt x="433" y="354"/>
                  <a:pt x="439" y="341"/>
                  <a:pt x="439" y="326"/>
                </a:cubicBezTo>
                <a:close/>
                <a:moveTo>
                  <a:pt x="110" y="412"/>
                </a:moveTo>
                <a:cubicBezTo>
                  <a:pt x="34" y="412"/>
                  <a:pt x="34" y="412"/>
                  <a:pt x="34" y="412"/>
                </a:cubicBezTo>
                <a:cubicBezTo>
                  <a:pt x="34" y="211"/>
                  <a:pt x="34" y="211"/>
                  <a:pt x="34" y="211"/>
                </a:cubicBezTo>
                <a:cubicBezTo>
                  <a:pt x="110" y="211"/>
                  <a:pt x="110" y="211"/>
                  <a:pt x="110" y="211"/>
                </a:cubicBezTo>
                <a:lnTo>
                  <a:pt x="110" y="412"/>
                </a:lnTo>
                <a:close/>
                <a:moveTo>
                  <a:pt x="406" y="272"/>
                </a:moveTo>
                <a:cubicBezTo>
                  <a:pt x="404" y="274"/>
                  <a:pt x="401" y="276"/>
                  <a:pt x="395" y="278"/>
                </a:cubicBezTo>
                <a:cubicBezTo>
                  <a:pt x="389" y="281"/>
                  <a:pt x="384" y="287"/>
                  <a:pt x="384" y="293"/>
                </a:cubicBezTo>
                <a:cubicBezTo>
                  <a:pt x="384" y="300"/>
                  <a:pt x="387" y="307"/>
                  <a:pt x="394" y="310"/>
                </a:cubicBezTo>
                <a:cubicBezTo>
                  <a:pt x="397" y="311"/>
                  <a:pt x="400" y="314"/>
                  <a:pt x="401" y="316"/>
                </a:cubicBezTo>
                <a:cubicBezTo>
                  <a:pt x="403" y="319"/>
                  <a:pt x="405" y="322"/>
                  <a:pt x="405" y="326"/>
                </a:cubicBezTo>
                <a:cubicBezTo>
                  <a:pt x="405" y="333"/>
                  <a:pt x="400" y="339"/>
                  <a:pt x="389" y="341"/>
                </a:cubicBezTo>
                <a:cubicBezTo>
                  <a:pt x="382" y="342"/>
                  <a:pt x="376" y="348"/>
                  <a:pt x="375" y="356"/>
                </a:cubicBezTo>
                <a:cubicBezTo>
                  <a:pt x="373" y="363"/>
                  <a:pt x="377" y="371"/>
                  <a:pt x="384" y="374"/>
                </a:cubicBezTo>
                <a:cubicBezTo>
                  <a:pt x="388" y="376"/>
                  <a:pt x="391" y="378"/>
                  <a:pt x="391" y="379"/>
                </a:cubicBezTo>
                <a:cubicBezTo>
                  <a:pt x="392" y="380"/>
                  <a:pt x="392" y="380"/>
                  <a:pt x="392" y="381"/>
                </a:cubicBezTo>
                <a:cubicBezTo>
                  <a:pt x="392" y="386"/>
                  <a:pt x="391" y="389"/>
                  <a:pt x="390" y="391"/>
                </a:cubicBezTo>
                <a:cubicBezTo>
                  <a:pt x="388" y="395"/>
                  <a:pt x="385" y="398"/>
                  <a:pt x="379" y="400"/>
                </a:cubicBezTo>
                <a:cubicBezTo>
                  <a:pt x="373" y="403"/>
                  <a:pt x="366" y="405"/>
                  <a:pt x="358" y="407"/>
                </a:cubicBezTo>
                <a:cubicBezTo>
                  <a:pt x="348" y="410"/>
                  <a:pt x="333" y="412"/>
                  <a:pt x="314" y="412"/>
                </a:cubicBezTo>
                <a:cubicBezTo>
                  <a:pt x="302" y="412"/>
                  <a:pt x="289" y="411"/>
                  <a:pt x="275" y="410"/>
                </a:cubicBezTo>
                <a:cubicBezTo>
                  <a:pt x="242" y="408"/>
                  <a:pt x="197" y="393"/>
                  <a:pt x="145" y="385"/>
                </a:cubicBezTo>
                <a:cubicBezTo>
                  <a:pt x="145" y="339"/>
                  <a:pt x="145" y="258"/>
                  <a:pt x="145" y="231"/>
                </a:cubicBezTo>
                <a:cubicBezTo>
                  <a:pt x="159" y="221"/>
                  <a:pt x="188" y="196"/>
                  <a:pt x="207" y="155"/>
                </a:cubicBezTo>
                <a:cubicBezTo>
                  <a:pt x="207" y="153"/>
                  <a:pt x="210" y="148"/>
                  <a:pt x="215" y="143"/>
                </a:cubicBezTo>
                <a:cubicBezTo>
                  <a:pt x="221" y="135"/>
                  <a:pt x="230" y="125"/>
                  <a:pt x="238" y="116"/>
                </a:cubicBezTo>
                <a:cubicBezTo>
                  <a:pt x="246" y="106"/>
                  <a:pt x="253" y="98"/>
                  <a:pt x="258" y="90"/>
                </a:cubicBezTo>
                <a:cubicBezTo>
                  <a:pt x="268" y="72"/>
                  <a:pt x="268" y="54"/>
                  <a:pt x="271" y="44"/>
                </a:cubicBezTo>
                <a:cubicBezTo>
                  <a:pt x="272" y="39"/>
                  <a:pt x="274" y="37"/>
                  <a:pt x="274" y="36"/>
                </a:cubicBezTo>
                <a:cubicBezTo>
                  <a:pt x="275" y="36"/>
                  <a:pt x="276" y="35"/>
                  <a:pt x="282" y="35"/>
                </a:cubicBezTo>
                <a:cubicBezTo>
                  <a:pt x="283" y="35"/>
                  <a:pt x="287" y="37"/>
                  <a:pt x="290" y="42"/>
                </a:cubicBezTo>
                <a:cubicBezTo>
                  <a:pt x="293" y="46"/>
                  <a:pt x="296" y="54"/>
                  <a:pt x="296" y="65"/>
                </a:cubicBezTo>
                <a:cubicBezTo>
                  <a:pt x="296" y="84"/>
                  <a:pt x="288" y="114"/>
                  <a:pt x="256" y="157"/>
                </a:cubicBezTo>
                <a:cubicBezTo>
                  <a:pt x="252" y="162"/>
                  <a:pt x="252" y="170"/>
                  <a:pt x="255" y="176"/>
                </a:cubicBezTo>
                <a:cubicBezTo>
                  <a:pt x="259" y="181"/>
                  <a:pt x="265" y="185"/>
                  <a:pt x="272" y="184"/>
                </a:cubicBezTo>
                <a:cubicBezTo>
                  <a:pt x="293" y="181"/>
                  <a:pt x="316" y="180"/>
                  <a:pt x="337" y="180"/>
                </a:cubicBezTo>
                <a:cubicBezTo>
                  <a:pt x="359" y="180"/>
                  <a:pt x="379" y="182"/>
                  <a:pt x="388" y="184"/>
                </a:cubicBezTo>
                <a:cubicBezTo>
                  <a:pt x="391" y="184"/>
                  <a:pt x="396" y="187"/>
                  <a:pt x="399" y="190"/>
                </a:cubicBezTo>
                <a:cubicBezTo>
                  <a:pt x="402" y="193"/>
                  <a:pt x="404" y="196"/>
                  <a:pt x="404" y="199"/>
                </a:cubicBezTo>
                <a:cubicBezTo>
                  <a:pt x="404" y="204"/>
                  <a:pt x="403" y="207"/>
                  <a:pt x="401" y="209"/>
                </a:cubicBezTo>
                <a:cubicBezTo>
                  <a:pt x="400" y="212"/>
                  <a:pt x="398" y="214"/>
                  <a:pt x="394" y="216"/>
                </a:cubicBezTo>
                <a:cubicBezTo>
                  <a:pt x="389" y="219"/>
                  <a:pt x="385" y="226"/>
                  <a:pt x="386" y="233"/>
                </a:cubicBezTo>
                <a:cubicBezTo>
                  <a:pt x="387" y="239"/>
                  <a:pt x="392" y="245"/>
                  <a:pt x="398" y="247"/>
                </a:cubicBezTo>
                <a:cubicBezTo>
                  <a:pt x="402" y="248"/>
                  <a:pt x="404" y="250"/>
                  <a:pt x="406" y="252"/>
                </a:cubicBezTo>
                <a:cubicBezTo>
                  <a:pt x="407" y="255"/>
                  <a:pt x="409" y="258"/>
                  <a:pt x="409" y="263"/>
                </a:cubicBezTo>
                <a:cubicBezTo>
                  <a:pt x="409" y="268"/>
                  <a:pt x="408" y="269"/>
                  <a:pt x="406" y="272"/>
                </a:cubicBezTo>
                <a:close/>
              </a:path>
            </a:pathLst>
          </a:custGeom>
          <a:solidFill>
            <a:srgbClr val="86BC2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71616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8"/>
          <p:cNvSpPr txBox="1"/>
          <p:nvPr/>
        </p:nvSpPr>
        <p:spPr>
          <a:xfrm>
            <a:off x="1827898" y="2442840"/>
            <a:ext cx="853620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r>
              <a:rPr b="1" i="0" lang="en-US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CAPTURE YOUR MOMENT</a:t>
            </a:r>
            <a:endParaRPr b="1" i="0" sz="4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2" name="Google Shape;392;p8"/>
          <p:cNvSpPr/>
          <p:nvPr/>
        </p:nvSpPr>
        <p:spPr>
          <a:xfrm rot="5400000">
            <a:off x="6121146" y="1224618"/>
            <a:ext cx="124590" cy="43021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8"/>
          <p:cNvSpPr txBox="1"/>
          <p:nvPr/>
        </p:nvSpPr>
        <p:spPr>
          <a:xfrm>
            <a:off x="3875840" y="3477577"/>
            <a:ext cx="4615201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Brand Strategy</a:t>
            </a:r>
            <a:endParaRPr b="0" i="0" sz="4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71616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9"/>
          <p:cNvSpPr txBox="1"/>
          <p:nvPr/>
        </p:nvSpPr>
        <p:spPr>
          <a:xfrm>
            <a:off x="5098018" y="2411664"/>
            <a:ext cx="218596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Pillar 1:</a:t>
            </a:r>
            <a:endParaRPr b="1" i="0" sz="36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9" name="Google Shape;399;p9"/>
          <p:cNvSpPr/>
          <p:nvPr/>
        </p:nvSpPr>
        <p:spPr>
          <a:xfrm rot="5400000">
            <a:off x="6121147" y="969204"/>
            <a:ext cx="124590" cy="43021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9"/>
          <p:cNvSpPr txBox="1"/>
          <p:nvPr/>
        </p:nvSpPr>
        <p:spPr>
          <a:xfrm>
            <a:off x="3883402" y="3182588"/>
            <a:ext cx="461520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Pre-Sale: </a:t>
            </a:r>
            <a:r>
              <a:rPr lang="en-US" sz="36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Reach</a:t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2019-11-02T02:12:23Z</dcterms:created>
  <dc:creator>Cao, Michelle</dc:creator>
</cp:coreProperties>
</file>